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10"/>
  </p:notesMasterIdLst>
  <p:sldIdLst>
    <p:sldId id="260" r:id="rId2"/>
    <p:sldId id="261" r:id="rId3"/>
    <p:sldId id="262" r:id="rId4"/>
    <p:sldId id="263" r:id="rId5"/>
    <p:sldId id="265" r:id="rId6"/>
    <p:sldId id="266" r:id="rId7"/>
    <p:sldId id="267"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7" autoAdjust="0"/>
    <p:restoredTop sz="89841" autoAdjust="0"/>
  </p:normalViewPr>
  <p:slideViewPr>
    <p:cSldViewPr snapToGrid="0">
      <p:cViewPr varScale="1">
        <p:scale>
          <a:sx n="92" d="100"/>
          <a:sy n="92" d="100"/>
        </p:scale>
        <p:origin x="-544"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DD134-7CF2-4AAF-8935-6AD5038480E3}" type="datetimeFigureOut">
              <a:rPr lang="en-US" smtClean="0"/>
              <a:t>8/22/15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B9F9B-3403-4D41-8652-84296ED32E68}" type="slidenum">
              <a:rPr lang="en-US" smtClean="0"/>
              <a:t>‹#›</a:t>
            </a:fld>
            <a:endParaRPr lang="en-US"/>
          </a:p>
        </p:txBody>
      </p:sp>
    </p:spTree>
    <p:extLst>
      <p:ext uri="{BB962C8B-B14F-4D97-AF65-F5344CB8AC3E}">
        <p14:creationId xmlns:p14="http://schemas.microsoft.com/office/powerpoint/2010/main" val="2497257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2013 Columbia University Libraries received a collection of paper and born-digital records of Ford Foundation International Fellowships Program (IFP).  Between 2001 and 2013 the program offered fellowships for post-graduate study to people from underserved communities - women, indigenous people, people with physical limitations, and residents of remote rural areas - in Asia, Africa, Latin America, Russia, and the Middle East. In addition to paper documents, the IFP archive contains about 4 TB of born-digital organizational program records created by 22 International Partners from all over the world. The archives cover the issues of social justice, community development, and access to higher education. The documents are in 10 languages and more than 270 file formats, ranging from office records to audiovisual materials, databases, datasets, and emails.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tested </a:t>
            </a:r>
            <a:r>
              <a:rPr lang="en-US" sz="1200" kern="1200" dirty="0" err="1" smtClean="0">
                <a:solidFill>
                  <a:schemeClr val="tx1"/>
                </a:solidFill>
                <a:effectLst/>
                <a:latin typeface="+mn-lt"/>
                <a:ea typeface="+mn-ea"/>
                <a:cs typeface="+mn-cs"/>
              </a:rPr>
              <a:t>ePADD</a:t>
            </a:r>
            <a:r>
              <a:rPr lang="en-US" sz="1200" kern="1200" dirty="0" smtClean="0">
                <a:solidFill>
                  <a:schemeClr val="tx1"/>
                </a:solidFill>
                <a:effectLst/>
                <a:latin typeface="+mn-lt"/>
                <a:ea typeface="+mn-ea"/>
                <a:cs typeface="+mn-cs"/>
              </a:rPr>
              <a:t> on email accounts that contained messages in 7 languages: Russian, Thai, Portuguese, French, Indonesian, Vietnamese, and Spanish. Most of these languages had either non-roman characters or characters with diacritics, which were rendered differently, depending (I believe) on the encoding used in the original MBOX files. As a general note, in some cases there were some “false positives” – messages that did not contain the search term, but were retrieved anyway.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are my findings:</a:t>
            </a:r>
          </a:p>
          <a:p>
            <a:endParaRPr lang="en-US" dirty="0"/>
          </a:p>
        </p:txBody>
      </p:sp>
      <p:sp>
        <p:nvSpPr>
          <p:cNvPr id="4" name="Slide Number Placeholder 3"/>
          <p:cNvSpPr>
            <a:spLocks noGrp="1"/>
          </p:cNvSpPr>
          <p:nvPr>
            <p:ph type="sldNum" sz="quarter" idx="10"/>
          </p:nvPr>
        </p:nvSpPr>
        <p:spPr/>
        <p:txBody>
          <a:bodyPr/>
          <a:lstStyle/>
          <a:p>
            <a:fld id="{EE75DB57-ECDD-4DDD-83DE-09154215009B}" type="slidenum">
              <a:rPr lang="en-US" smtClean="0"/>
              <a:t>1</a:t>
            </a:fld>
            <a:endParaRPr lang="en-US"/>
          </a:p>
        </p:txBody>
      </p:sp>
    </p:spTree>
    <p:extLst>
      <p:ext uri="{BB962C8B-B14F-4D97-AF65-F5344CB8AC3E}">
        <p14:creationId xmlns:p14="http://schemas.microsoft.com/office/powerpoint/2010/main" val="791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Russian and Thai: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Search retrieved email messages only if the words in a search query and a corresponding email had similar spelling </a:t>
            </a:r>
            <a:r>
              <a:rPr lang="en-US" sz="1200" kern="1200" dirty="0" smtClean="0">
                <a:solidFill>
                  <a:schemeClr val="tx1"/>
                </a:solidFill>
                <a:effectLst/>
                <a:latin typeface="+mn-lt"/>
                <a:ea typeface="+mn-ea"/>
                <a:cs typeface="+mn-cs"/>
              </a:rPr>
              <a:t>(search in Russian for “</a:t>
            </a:r>
            <a:r>
              <a:rPr lang="en-US" sz="1200" kern="1200" dirty="0" err="1" smtClean="0">
                <a:solidFill>
                  <a:schemeClr val="tx1"/>
                </a:solidFill>
                <a:effectLst/>
                <a:latin typeface="+mn-lt"/>
                <a:ea typeface="+mn-ea"/>
                <a:cs typeface="+mn-cs"/>
              </a:rPr>
              <a:t>архив</a:t>
            </a:r>
            <a:r>
              <a:rPr lang="en-US" sz="1200" kern="1200" dirty="0" smtClean="0">
                <a:solidFill>
                  <a:schemeClr val="tx1"/>
                </a:solidFill>
                <a:effectLst/>
                <a:latin typeface="+mn-lt"/>
                <a:ea typeface="+mn-ea"/>
                <a:cs typeface="+mn-cs"/>
              </a:rPr>
              <a:t>” (archive) did NOT retrieve “</a:t>
            </a:r>
            <a:r>
              <a:rPr lang="en-US" sz="1200" kern="1200" dirty="0" err="1" smtClean="0">
                <a:solidFill>
                  <a:schemeClr val="tx1"/>
                </a:solidFill>
                <a:effectLst/>
                <a:latin typeface="+mn-lt"/>
                <a:ea typeface="+mn-ea"/>
                <a:cs typeface="+mn-cs"/>
              </a:rPr>
              <a:t>архивЫ</a:t>
            </a:r>
            <a:r>
              <a:rPr lang="en-US" sz="1200" kern="1200" dirty="0" smtClean="0">
                <a:solidFill>
                  <a:schemeClr val="tx1"/>
                </a:solidFill>
                <a:effectLst/>
                <a:latin typeface="+mn-lt"/>
                <a:ea typeface="+mn-ea"/>
                <a:cs typeface="+mn-cs"/>
              </a:rPr>
              <a:t>” (archives) or “</a:t>
            </a:r>
            <a:r>
              <a:rPr lang="en-US" sz="1200" kern="1200" dirty="0" err="1" smtClean="0">
                <a:solidFill>
                  <a:schemeClr val="tx1"/>
                </a:solidFill>
                <a:effectLst/>
                <a:latin typeface="+mn-lt"/>
                <a:ea typeface="+mn-ea"/>
                <a:cs typeface="+mn-cs"/>
              </a:rPr>
              <a:t>архивИРОВАНИЕ</a:t>
            </a:r>
            <a:r>
              <a:rPr lang="en-US" sz="1200" kern="1200" dirty="0" smtClean="0">
                <a:solidFill>
                  <a:schemeClr val="tx1"/>
                </a:solidFill>
                <a:effectLst/>
                <a:latin typeface="+mn-lt"/>
                <a:ea typeface="+mn-ea"/>
                <a:cs typeface="+mn-cs"/>
              </a:rPr>
              <a:t>” (archiving)). </a:t>
            </a:r>
            <a:r>
              <a:rPr lang="en-US" sz="1200" b="1" kern="1200" dirty="0" smtClean="0">
                <a:solidFill>
                  <a:schemeClr val="tx1"/>
                </a:solidFill>
                <a:effectLst/>
                <a:latin typeface="+mn-lt"/>
                <a:ea typeface="+mn-ea"/>
                <a:cs typeface="+mn-cs"/>
              </a:rPr>
              <a:t>Partial word search did not retrieve any messages</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Search terms were NOT highlighted in the retrieved emails. </a:t>
            </a:r>
          </a:p>
          <a:p>
            <a:pPr lvl="0"/>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Example</a:t>
            </a:r>
            <a:r>
              <a:rPr lang="en-US" sz="1200" kern="1200" dirty="0" smtClean="0">
                <a:solidFill>
                  <a:schemeClr val="tx1"/>
                </a:solidFill>
                <a:effectLst/>
                <a:latin typeface="+mn-lt"/>
                <a:ea typeface="+mn-ea"/>
                <a:cs typeface="+mn-cs"/>
              </a:rPr>
              <a:t>: Search for “Subscribe” in Russian (Russian_search_for_Subscribe.jpg):</a:t>
            </a:r>
          </a:p>
          <a:p>
            <a:endParaRPr lang="en-US" dirty="0"/>
          </a:p>
        </p:txBody>
      </p:sp>
      <p:sp>
        <p:nvSpPr>
          <p:cNvPr id="4" name="Slide Number Placeholder 3"/>
          <p:cNvSpPr>
            <a:spLocks noGrp="1"/>
          </p:cNvSpPr>
          <p:nvPr>
            <p:ph type="sldNum" sz="quarter" idx="10"/>
          </p:nvPr>
        </p:nvSpPr>
        <p:spPr/>
        <p:txBody>
          <a:bodyPr/>
          <a:lstStyle/>
          <a:p>
            <a:fld id="{EE75DB57-ECDD-4DDD-83DE-09154215009B}" type="slidenum">
              <a:rPr lang="en-US" smtClean="0"/>
              <a:t>2</a:t>
            </a:fld>
            <a:endParaRPr lang="en-US"/>
          </a:p>
        </p:txBody>
      </p:sp>
    </p:spTree>
    <p:extLst>
      <p:ext uri="{BB962C8B-B14F-4D97-AF65-F5344CB8AC3E}">
        <p14:creationId xmlns:p14="http://schemas.microsoft.com/office/powerpoint/2010/main" val="422788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sz="1200" b="1" kern="1200" dirty="0" smtClean="0">
                <a:solidFill>
                  <a:srgbClr val="FF0000"/>
                </a:solidFill>
                <a:effectLst/>
                <a:latin typeface="+mn-lt"/>
                <a:ea typeface="+mn-ea"/>
                <a:cs typeface="+mn-cs"/>
              </a:rPr>
              <a:t>Email headers were not rendered properly if they have non-roman characters.</a:t>
            </a:r>
          </a:p>
          <a:p>
            <a:pPr lvl="0"/>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Example</a:t>
            </a:r>
            <a:r>
              <a:rPr lang="en-US" sz="1200" kern="1200" dirty="0" smtClean="0">
                <a:solidFill>
                  <a:schemeClr val="tx1"/>
                </a:solidFill>
                <a:effectLst/>
                <a:latin typeface="+mn-lt"/>
                <a:ea typeface="+mn-ea"/>
                <a:cs typeface="+mn-cs"/>
              </a:rPr>
              <a:t>: Rendering header in Russian (“Russian_header.jpg):</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FF0000"/>
                </a:solidFill>
                <a:effectLst/>
                <a:latin typeface="+mn-lt"/>
                <a:ea typeface="+mn-ea"/>
                <a:cs typeface="+mn-cs"/>
              </a:rPr>
              <a:t>In some Thai emails characters with diacritics were also not rendered properly -- all those characters were substituted with question marks.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75DB57-ECDD-4DDD-83DE-09154215009B}" type="slidenum">
              <a:rPr lang="en-US" smtClean="0"/>
              <a:t>3</a:t>
            </a:fld>
            <a:endParaRPr lang="en-US"/>
          </a:p>
        </p:txBody>
      </p:sp>
    </p:spTree>
    <p:extLst>
      <p:ext uri="{BB962C8B-B14F-4D97-AF65-F5344CB8AC3E}">
        <p14:creationId xmlns:p14="http://schemas.microsoft.com/office/powerpoint/2010/main" val="264346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Portuguese and French: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Search terms were highlighted in the retrieved emails. </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Most email headers were rendered properly.</a:t>
            </a:r>
          </a:p>
          <a:p>
            <a:pPr lvl="0"/>
            <a:r>
              <a:rPr lang="en-US" sz="1200" b="1" kern="1200" dirty="0" smtClean="0">
                <a:solidFill>
                  <a:schemeClr val="tx1"/>
                </a:solidFill>
                <a:effectLst/>
                <a:latin typeface="+mn-lt"/>
                <a:ea typeface="+mn-ea"/>
                <a:cs typeface="+mn-cs"/>
              </a:rPr>
              <a:t>Some characters with diacritics were rendered as question marks both in an email body and in a header. </a:t>
            </a:r>
          </a:p>
          <a:p>
            <a:endParaRPr lang="en-US" b="1" dirty="0"/>
          </a:p>
        </p:txBody>
      </p:sp>
      <p:sp>
        <p:nvSpPr>
          <p:cNvPr id="4" name="Slide Number Placeholder 3"/>
          <p:cNvSpPr>
            <a:spLocks noGrp="1"/>
          </p:cNvSpPr>
          <p:nvPr>
            <p:ph type="sldNum" sz="quarter" idx="10"/>
          </p:nvPr>
        </p:nvSpPr>
        <p:spPr/>
        <p:txBody>
          <a:bodyPr/>
          <a:lstStyle/>
          <a:p>
            <a:fld id="{EE75DB57-ECDD-4DDD-83DE-09154215009B}" type="slidenum">
              <a:rPr lang="en-US" smtClean="0"/>
              <a:t>4</a:t>
            </a:fld>
            <a:endParaRPr lang="en-US"/>
          </a:p>
        </p:txBody>
      </p:sp>
    </p:spTree>
    <p:extLst>
      <p:ext uri="{BB962C8B-B14F-4D97-AF65-F5344CB8AC3E}">
        <p14:creationId xmlns:p14="http://schemas.microsoft.com/office/powerpoint/2010/main" val="258799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Indonesian: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Search terms were highlighted in the retrieved emails if the words in a search query and a corresponding email had similar spelling.</a:t>
            </a:r>
          </a:p>
          <a:p>
            <a:pPr lvl="0"/>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Example</a:t>
            </a:r>
            <a:r>
              <a:rPr lang="en-US" sz="1200" kern="1200" dirty="0" smtClean="0">
                <a:solidFill>
                  <a:schemeClr val="tx1"/>
                </a:solidFill>
                <a:effectLst/>
                <a:latin typeface="+mn-lt"/>
                <a:ea typeface="+mn-ea"/>
                <a:cs typeface="+mn-cs"/>
              </a:rPr>
              <a:t>: Search for term “Attached” in Indonesian (Indonesian_search_for_Terlampir_Attached.jpg):</a:t>
            </a:r>
          </a:p>
          <a:p>
            <a:endParaRPr lang="en-US" dirty="0"/>
          </a:p>
        </p:txBody>
      </p:sp>
      <p:sp>
        <p:nvSpPr>
          <p:cNvPr id="4" name="Slide Number Placeholder 3"/>
          <p:cNvSpPr>
            <a:spLocks noGrp="1"/>
          </p:cNvSpPr>
          <p:nvPr>
            <p:ph type="sldNum" sz="quarter" idx="10"/>
          </p:nvPr>
        </p:nvSpPr>
        <p:spPr/>
        <p:txBody>
          <a:bodyPr/>
          <a:lstStyle/>
          <a:p>
            <a:fld id="{EE75DB57-ECDD-4DDD-83DE-09154215009B}" type="slidenum">
              <a:rPr lang="en-US" smtClean="0"/>
              <a:t>5</a:t>
            </a:fld>
            <a:endParaRPr lang="en-US"/>
          </a:p>
        </p:txBody>
      </p:sp>
    </p:spTree>
    <p:extLst>
      <p:ext uri="{BB962C8B-B14F-4D97-AF65-F5344CB8AC3E}">
        <p14:creationId xmlns:p14="http://schemas.microsoft.com/office/powerpoint/2010/main" val="1694288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Email headers were rendered properly. </a:t>
            </a:r>
          </a:p>
          <a:p>
            <a:pPr lvl="0"/>
            <a:r>
              <a:rPr lang="en-US" sz="1200" b="1" kern="1200" dirty="0" smtClean="0">
                <a:solidFill>
                  <a:schemeClr val="tx1"/>
                </a:solidFill>
                <a:effectLst/>
                <a:latin typeface="+mn-lt"/>
                <a:ea typeface="+mn-ea"/>
                <a:cs typeface="+mn-cs"/>
              </a:rPr>
              <a:t>Partial word search retrieved corresponding emails, but the search terms were not highlighted.</a:t>
            </a:r>
          </a:p>
          <a:p>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Example</a:t>
            </a:r>
            <a:r>
              <a:rPr lang="en-US" sz="1200" kern="1200" dirty="0" smtClean="0">
                <a:solidFill>
                  <a:schemeClr val="tx1"/>
                </a:solidFill>
                <a:effectLst/>
                <a:latin typeface="+mn-lt"/>
                <a:ea typeface="+mn-ea"/>
                <a:cs typeface="+mn-cs"/>
              </a:rPr>
              <a:t>: Search for part of word “Attached” in Indonesian (Indonesian_Terlampir_Attached_partial.jpg):</a:t>
            </a:r>
          </a:p>
          <a:p>
            <a:endParaRPr lang="en-US" dirty="0"/>
          </a:p>
        </p:txBody>
      </p:sp>
      <p:sp>
        <p:nvSpPr>
          <p:cNvPr id="4" name="Slide Number Placeholder 3"/>
          <p:cNvSpPr>
            <a:spLocks noGrp="1"/>
          </p:cNvSpPr>
          <p:nvPr>
            <p:ph type="sldNum" sz="quarter" idx="10"/>
          </p:nvPr>
        </p:nvSpPr>
        <p:spPr/>
        <p:txBody>
          <a:bodyPr/>
          <a:lstStyle/>
          <a:p>
            <a:fld id="{EE75DB57-ECDD-4DDD-83DE-09154215009B}" type="slidenum">
              <a:rPr lang="en-US" smtClean="0"/>
              <a:t>6</a:t>
            </a:fld>
            <a:endParaRPr lang="en-US"/>
          </a:p>
        </p:txBody>
      </p:sp>
    </p:spTree>
    <p:extLst>
      <p:ext uri="{BB962C8B-B14F-4D97-AF65-F5344CB8AC3E}">
        <p14:creationId xmlns:p14="http://schemas.microsoft.com/office/powerpoint/2010/main" val="154745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Vietnamese:</a:t>
            </a:r>
          </a:p>
          <a:p>
            <a:pPr lvl="0"/>
            <a:r>
              <a:rPr lang="en-US" sz="1200" b="1" kern="1200" dirty="0" smtClean="0">
                <a:solidFill>
                  <a:schemeClr val="tx1"/>
                </a:solidFill>
                <a:effectLst/>
                <a:latin typeface="+mn-lt"/>
                <a:ea typeface="+mn-ea"/>
                <a:cs typeface="+mn-cs"/>
              </a:rPr>
              <a:t>Adding terms in Lexicon and performing Lexicon search was tested on messages in Vietnamese. Search retrieved the corresponding messages and the search term was highlighted.</a:t>
            </a:r>
          </a:p>
          <a:p>
            <a:pPr lvl="0"/>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Example</a:t>
            </a:r>
            <a:r>
              <a:rPr lang="en-US" sz="1200" kern="1200" dirty="0" smtClean="0">
                <a:solidFill>
                  <a:schemeClr val="tx1"/>
                </a:solidFill>
                <a:effectLst/>
                <a:latin typeface="+mn-lt"/>
                <a:ea typeface="+mn-ea"/>
                <a:cs typeface="+mn-cs"/>
              </a:rPr>
              <a:t>: Lexicon Search for term “People” in Vietnamese (Vietnamese_lexicon_search_for_People.jpg):</a:t>
            </a:r>
          </a:p>
          <a:p>
            <a:endParaRPr lang="en-US" dirty="0"/>
          </a:p>
        </p:txBody>
      </p:sp>
      <p:sp>
        <p:nvSpPr>
          <p:cNvPr id="4" name="Slide Number Placeholder 3"/>
          <p:cNvSpPr>
            <a:spLocks noGrp="1"/>
          </p:cNvSpPr>
          <p:nvPr>
            <p:ph type="sldNum" sz="quarter" idx="10"/>
          </p:nvPr>
        </p:nvSpPr>
        <p:spPr/>
        <p:txBody>
          <a:bodyPr/>
          <a:lstStyle/>
          <a:p>
            <a:fld id="{EE75DB57-ECDD-4DDD-83DE-09154215009B}" type="slidenum">
              <a:rPr lang="en-US" smtClean="0"/>
              <a:t>7</a:t>
            </a:fld>
            <a:endParaRPr lang="en-US"/>
          </a:p>
        </p:txBody>
      </p:sp>
    </p:spTree>
    <p:extLst>
      <p:ext uri="{BB962C8B-B14F-4D97-AF65-F5344CB8AC3E}">
        <p14:creationId xmlns:p14="http://schemas.microsoft.com/office/powerpoint/2010/main" val="2905644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Spanish:</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Search terms were highlighted in the retrieved emails and search retrieved term variations (</a:t>
            </a:r>
            <a:r>
              <a:rPr lang="en-US" sz="1200" b="1" kern="1200" dirty="0" err="1" smtClean="0">
                <a:solidFill>
                  <a:schemeClr val="tx1"/>
                </a:solidFill>
                <a:effectLst/>
                <a:latin typeface="+mn-lt"/>
                <a:ea typeface="+mn-ea"/>
                <a:cs typeface="+mn-cs"/>
              </a:rPr>
              <a:t>conocimiento</a:t>
            </a:r>
            <a:r>
              <a:rPr lang="en-US" sz="1200" b="1" kern="1200" dirty="0" smtClean="0">
                <a:solidFill>
                  <a:schemeClr val="tx1"/>
                </a:solidFill>
                <a:effectLst/>
                <a:latin typeface="+mn-lt"/>
                <a:ea typeface="+mn-ea"/>
                <a:cs typeface="+mn-cs"/>
              </a:rPr>
              <a:t> – </a:t>
            </a:r>
            <a:r>
              <a:rPr lang="en-US" sz="1200" b="1" kern="1200" dirty="0" err="1" smtClean="0">
                <a:solidFill>
                  <a:schemeClr val="tx1"/>
                </a:solidFill>
                <a:effectLst/>
                <a:latin typeface="+mn-lt"/>
                <a:ea typeface="+mn-ea"/>
                <a:cs typeface="+mn-cs"/>
              </a:rPr>
              <a:t>conocimientos</a:t>
            </a:r>
            <a:r>
              <a:rPr lang="en-US" sz="1200" b="1"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Example</a:t>
            </a:r>
            <a:r>
              <a:rPr lang="en-US" sz="1200" kern="1200" dirty="0" smtClean="0">
                <a:solidFill>
                  <a:schemeClr val="tx1"/>
                </a:solidFill>
                <a:effectLst/>
                <a:latin typeface="+mn-lt"/>
                <a:ea typeface="+mn-ea"/>
                <a:cs typeface="+mn-cs"/>
              </a:rPr>
              <a:t>: Search for term “Knowledge” in Spanish (Spanish_search_for_Knowledge.jpg):</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Search for partial words retrieved corresponding emails, but the search terms were not highlighted.</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In some Spanish emails non-roman characters or characters with diacritics were rendered as question marks (see the screenshot above).</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75DB57-ECDD-4DDD-83DE-09154215009B}" type="slidenum">
              <a:rPr lang="en-US" smtClean="0"/>
              <a:t>8</a:t>
            </a:fld>
            <a:endParaRPr lang="en-US"/>
          </a:p>
        </p:txBody>
      </p:sp>
    </p:spTree>
    <p:extLst>
      <p:ext uri="{BB962C8B-B14F-4D97-AF65-F5344CB8AC3E}">
        <p14:creationId xmlns:p14="http://schemas.microsoft.com/office/powerpoint/2010/main" val="1337530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09599" y="1295403"/>
            <a:ext cx="10970684"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609599" y="3307976"/>
            <a:ext cx="10970684"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45504CD-DE30-43E0-BC3C-3BB094FA2151}" type="datetimeFigureOut">
              <a:rPr lang="en-US" smtClean="0"/>
              <a:t>8/22/15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D3246-564A-4177-98E8-40F39302C461}" type="slidenum">
              <a:rPr lang="en-US" smtClean="0"/>
              <a:t>‹#›</a:t>
            </a:fld>
            <a:endParaRPr lang="en-US"/>
          </a:p>
        </p:txBody>
      </p:sp>
      <p:sp>
        <p:nvSpPr>
          <p:cNvPr id="8" name="TextBox 7"/>
          <p:cNvSpPr txBox="1"/>
          <p:nvPr/>
        </p:nvSpPr>
        <p:spPr>
          <a:xfrm>
            <a:off x="11057093" y="5804647"/>
            <a:ext cx="366987"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504CD-DE30-43E0-BC3C-3BB094FA2151}" type="datetimeFigureOut">
              <a:rPr lang="en-US" smtClean="0"/>
              <a:t>8/22/15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ED3246-564A-4177-98E8-40F39302C46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381001"/>
            <a:ext cx="4679577"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6705600" y="273053"/>
            <a:ext cx="48768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9601" y="2649071"/>
            <a:ext cx="4679577"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E45504CD-DE30-43E0-BC3C-3BB094FA2151}" type="datetimeFigureOut">
              <a:rPr lang="en-US" smtClean="0"/>
              <a:t>8/22/15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D3246-564A-4177-98E8-40F39302C46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235" y="381001"/>
            <a:ext cx="4847167"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6735235" y="2649073"/>
            <a:ext cx="4847167"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E45504CD-DE30-43E0-BC3C-3BB094FA2151}" type="datetimeFigureOut">
              <a:rPr lang="en-US" smtClean="0"/>
              <a:t>8/22/15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D3246-564A-4177-98E8-40F39302C461}" type="slidenum">
              <a:rPr lang="en-US" smtClean="0"/>
              <a:t>‹#›</a:t>
            </a:fld>
            <a:endParaRPr lang="en-US"/>
          </a:p>
        </p:txBody>
      </p:sp>
      <p:sp>
        <p:nvSpPr>
          <p:cNvPr id="9" name="Picture Placeholder 8"/>
          <p:cNvSpPr>
            <a:spLocks noGrp="1"/>
          </p:cNvSpPr>
          <p:nvPr>
            <p:ph type="pic" sz="quarter" idx="13"/>
          </p:nvPr>
        </p:nvSpPr>
        <p:spPr>
          <a:xfrm>
            <a:off x="304800" y="1143000"/>
            <a:ext cx="56896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235" y="381001"/>
            <a:ext cx="4847167"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6735235" y="2649073"/>
            <a:ext cx="4847167"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E45504CD-DE30-43E0-BC3C-3BB094FA2151}" type="datetimeFigureOut">
              <a:rPr lang="en-US" smtClean="0"/>
              <a:t>8/22/15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D3246-564A-4177-98E8-40F39302C461}" type="slidenum">
              <a:rPr lang="en-US" smtClean="0"/>
              <a:t>‹#›</a:t>
            </a:fld>
            <a:endParaRPr lang="en-US"/>
          </a:p>
        </p:txBody>
      </p:sp>
      <p:sp>
        <p:nvSpPr>
          <p:cNvPr id="9" name="Picture Placeholder 8"/>
          <p:cNvSpPr>
            <a:spLocks noGrp="1"/>
          </p:cNvSpPr>
          <p:nvPr>
            <p:ph type="pic" sz="quarter" idx="13"/>
          </p:nvPr>
        </p:nvSpPr>
        <p:spPr>
          <a:xfrm>
            <a:off x="1320800" y="2590800"/>
            <a:ext cx="46736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3306235" y="1260475"/>
            <a:ext cx="1672167"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359835" y="762000"/>
            <a:ext cx="2789767"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2" y="2568391"/>
            <a:ext cx="10970684"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45504CD-DE30-43E0-BC3C-3BB094FA2151}" type="datetimeFigureOut">
              <a:rPr lang="en-US" smtClean="0"/>
              <a:t>8/22/15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D3246-564A-4177-98E8-40F39302C46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274641"/>
            <a:ext cx="2032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609600" y="416859"/>
            <a:ext cx="80264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45504CD-DE30-43E0-BC3C-3BB094FA2151}" type="datetimeFigureOut">
              <a:rPr lang="en-US" smtClean="0"/>
              <a:t>8/22/15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D3246-564A-4177-98E8-40F39302C46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5504CD-DE30-43E0-BC3C-3BB094FA2151}" type="datetimeFigureOut">
              <a:rPr lang="en-US" smtClean="0"/>
              <a:t>8/22/15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D3246-564A-4177-98E8-40F39302C46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45504CD-DE30-43E0-BC3C-3BB094FA2151}" type="datetimeFigureOut">
              <a:rPr lang="en-US" smtClean="0"/>
              <a:t>8/22/15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D3246-564A-4177-98E8-40F39302C46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36697"/>
            <a:ext cx="85344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35201" y="3609698"/>
            <a:ext cx="69088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E45504CD-DE30-43E0-BC3C-3BB094FA2151}" type="datetimeFigureOut">
              <a:rPr lang="en-US" smtClean="0"/>
              <a:t>8/22/15</a:t>
            </a:fld>
            <a:endParaRPr lang="en-US"/>
          </a:p>
        </p:txBody>
      </p:sp>
      <p:sp>
        <p:nvSpPr>
          <p:cNvPr id="5" name="Footer Placeholder 4"/>
          <p:cNvSpPr>
            <a:spLocks noGrp="1"/>
          </p:cNvSpPr>
          <p:nvPr>
            <p:ph type="ftr" sz="quarter" idx="11"/>
          </p:nvPr>
        </p:nvSpPr>
        <p:spPr>
          <a:xfrm>
            <a:off x="9651999" y="6356353"/>
            <a:ext cx="1928284"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2ED3246-564A-4177-98E8-40F39302C461}" type="slidenum">
              <a:rPr lang="en-US" smtClean="0"/>
              <a:t>‹#›</a:t>
            </a:fld>
            <a:endParaRPr lang="en-US"/>
          </a:p>
        </p:txBody>
      </p:sp>
      <p:sp>
        <p:nvSpPr>
          <p:cNvPr id="8" name="TextBox 7"/>
          <p:cNvSpPr txBox="1"/>
          <p:nvPr/>
        </p:nvSpPr>
        <p:spPr>
          <a:xfrm>
            <a:off x="11057093" y="5804647"/>
            <a:ext cx="366987"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179671" y="2784475"/>
            <a:ext cx="5023104"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45504CD-DE30-43E0-BC3C-3BB094FA2151}" type="datetimeFigureOut">
              <a:rPr lang="en-US" smtClean="0"/>
              <a:t>8/22/15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D3246-564A-4177-98E8-40F39302C46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87552" y="2232211"/>
            <a:ext cx="5023104"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87552" y="3160062"/>
            <a:ext cx="5023104"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175437" y="2232211"/>
            <a:ext cx="5023104"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5437" y="3160062"/>
            <a:ext cx="5023104"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45504CD-DE30-43E0-BC3C-3BB094FA2151}" type="datetimeFigureOut">
              <a:rPr lang="en-US" smtClean="0"/>
              <a:t>8/22/15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D3246-564A-4177-98E8-40F39302C46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16001" y="2784475"/>
            <a:ext cx="1020868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45504CD-DE30-43E0-BC3C-3BB094FA2151}" type="datetimeFigureOut">
              <a:rPr lang="en-US" smtClean="0"/>
              <a:t>8/22/15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D3246-564A-4177-98E8-40F39302C461}" type="slidenum">
              <a:rPr lang="en-US" smtClean="0"/>
              <a:t>‹#›</a:t>
            </a:fld>
            <a:endParaRPr lang="en-US"/>
          </a:p>
        </p:txBody>
      </p:sp>
      <p:sp>
        <p:nvSpPr>
          <p:cNvPr id="8" name="Content Placeholder 2"/>
          <p:cNvSpPr>
            <a:spLocks noGrp="1"/>
          </p:cNvSpPr>
          <p:nvPr>
            <p:ph sz="half" idx="13"/>
          </p:nvPr>
        </p:nvSpPr>
        <p:spPr>
          <a:xfrm>
            <a:off x="1016001" y="4497070"/>
            <a:ext cx="1020868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45504CD-DE30-43E0-BC3C-3BB094FA2151}" type="datetimeFigureOut">
              <a:rPr lang="en-US" smtClean="0"/>
              <a:t>8/22/15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D3246-564A-4177-98E8-40F39302C461}" type="slidenum">
              <a:rPr lang="en-US" smtClean="0"/>
              <a:t>‹#›</a:t>
            </a:fld>
            <a:endParaRPr lang="en-US"/>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987552" y="2784475"/>
            <a:ext cx="5023104"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181344"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45504CD-DE30-43E0-BC3C-3BB094FA2151}" type="datetimeFigureOut">
              <a:rPr lang="en-US" smtClean="0"/>
              <a:t>8/22/15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D3246-564A-4177-98E8-40F39302C461}" type="slidenum">
              <a:rPr lang="en-US" smtClean="0"/>
              <a:t>‹#›</a:t>
            </a:fld>
            <a:endParaRPr lang="en-US"/>
          </a:p>
        </p:txBody>
      </p:sp>
      <p:sp>
        <p:nvSpPr>
          <p:cNvPr id="8" name="Content Placeholder 2"/>
          <p:cNvSpPr>
            <a:spLocks noGrp="1"/>
          </p:cNvSpPr>
          <p:nvPr>
            <p:ph sz="half" idx="13"/>
          </p:nvPr>
        </p:nvSpPr>
        <p:spPr>
          <a:xfrm>
            <a:off x="6181344" y="4497070"/>
            <a:ext cx="5023104"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986367" y="2784475"/>
            <a:ext cx="5023104"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986367" y="4497070"/>
            <a:ext cx="5023104"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45504CD-DE30-43E0-BC3C-3BB094FA2151}" type="datetimeFigureOut">
              <a:rPr lang="en-US" smtClean="0"/>
              <a:t>8/22/15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D3246-564A-4177-98E8-40F39302C46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45141"/>
            <a:ext cx="109728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86367" y="2770097"/>
            <a:ext cx="10217152"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E45504CD-DE30-43E0-BC3C-3BB094FA2151}" type="datetimeFigureOut">
              <a:rPr lang="en-US" smtClean="0"/>
              <a:t>8/22/15</a:t>
            </a:fld>
            <a:endParaRPr lang="en-US"/>
          </a:p>
        </p:txBody>
      </p:sp>
      <p:sp>
        <p:nvSpPr>
          <p:cNvPr id="5" name="Footer Placeholder 4"/>
          <p:cNvSpPr>
            <a:spLocks noGrp="1"/>
          </p:cNvSpPr>
          <p:nvPr>
            <p:ph type="ftr" sz="quarter" idx="3"/>
          </p:nvPr>
        </p:nvSpPr>
        <p:spPr>
          <a:xfrm>
            <a:off x="7719484" y="6356353"/>
            <a:ext cx="3860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740400" y="6356353"/>
            <a:ext cx="7112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82ED3246-564A-4177-98E8-40F39302C4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Testing </a:t>
            </a:r>
            <a:r>
              <a:rPr lang="en-US" dirty="0" err="1" smtClean="0"/>
              <a:t>ePADD</a:t>
            </a:r>
            <a:r>
              <a:rPr lang="en-US" dirty="0" smtClean="0"/>
              <a:t>: foreign scripts</a:t>
            </a:r>
            <a:endParaRPr lang="en-US" dirty="0"/>
          </a:p>
        </p:txBody>
      </p:sp>
      <p:sp>
        <p:nvSpPr>
          <p:cNvPr id="3" name="Subtitle 2"/>
          <p:cNvSpPr>
            <a:spLocks noGrp="1"/>
          </p:cNvSpPr>
          <p:nvPr>
            <p:ph type="subTitle" idx="1"/>
          </p:nvPr>
        </p:nvSpPr>
        <p:spPr/>
        <p:txBody>
          <a:bodyPr>
            <a:normAutofit/>
          </a:bodyPr>
          <a:lstStyle/>
          <a:p>
            <a:r>
              <a:rPr lang="en-US" dirty="0" smtClean="0"/>
              <a:t>Dina </a:t>
            </a:r>
            <a:r>
              <a:rPr lang="en-US" dirty="0" err="1" smtClean="0"/>
              <a:t>Sokolova</a:t>
            </a:r>
            <a:endParaRPr lang="en-US" dirty="0" smtClean="0"/>
          </a:p>
          <a:p>
            <a:r>
              <a:rPr lang="en-US" dirty="0" smtClean="0"/>
              <a:t>Columbia University</a:t>
            </a:r>
          </a:p>
          <a:p>
            <a:r>
              <a:rPr lang="en-US" dirty="0" smtClean="0"/>
              <a:t>SAA Cleveland 2015</a:t>
            </a:r>
            <a:endParaRPr lang="en-US" dirty="0"/>
          </a:p>
        </p:txBody>
      </p:sp>
      <p:pic>
        <p:nvPicPr>
          <p:cNvPr id="4" name="Picture 3" descr="epadd logo box.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9105" y="5555178"/>
            <a:ext cx="1098047" cy="1111036"/>
          </a:xfrm>
          <a:prstGeom prst="rect">
            <a:avLst/>
          </a:prstGeom>
        </p:spPr>
      </p:pic>
    </p:spTree>
    <p:extLst>
      <p:ext uri="{BB962C8B-B14F-4D97-AF65-F5344CB8AC3E}">
        <p14:creationId xmlns:p14="http://schemas.microsoft.com/office/powerpoint/2010/main" val="27181620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4927" y="1027906"/>
            <a:ext cx="11502148" cy="5142247"/>
          </a:xfrm>
        </p:spPr>
      </p:pic>
    </p:spTree>
    <p:extLst>
      <p:ext uri="{BB962C8B-B14F-4D97-AF65-F5344CB8AC3E}">
        <p14:creationId xmlns:p14="http://schemas.microsoft.com/office/powerpoint/2010/main" val="41674292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6835" b="6835"/>
          <a:stretch>
            <a:fillRect/>
          </a:stretch>
        </p:blipFill>
        <p:spPr/>
      </p:pic>
    </p:spTree>
    <p:extLst>
      <p:ext uri="{BB962C8B-B14F-4D97-AF65-F5344CB8AC3E}">
        <p14:creationId xmlns:p14="http://schemas.microsoft.com/office/powerpoint/2010/main" val="17329619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5329" y="628230"/>
            <a:ext cx="11039553" cy="5500611"/>
          </a:xfrm>
        </p:spPr>
      </p:pic>
    </p:spTree>
    <p:extLst>
      <p:ext uri="{BB962C8B-B14F-4D97-AF65-F5344CB8AC3E}">
        <p14:creationId xmlns:p14="http://schemas.microsoft.com/office/powerpoint/2010/main" val="11786820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851" y="1027908"/>
            <a:ext cx="11612300" cy="5055437"/>
          </a:xfrm>
        </p:spPr>
      </p:pic>
    </p:spTree>
    <p:extLst>
      <p:ext uri="{BB962C8B-B14F-4D97-AF65-F5344CB8AC3E}">
        <p14:creationId xmlns:p14="http://schemas.microsoft.com/office/powerpoint/2010/main" val="14215868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8419" y="1027906"/>
            <a:ext cx="11235164" cy="4901616"/>
          </a:xfrm>
        </p:spPr>
      </p:pic>
    </p:spTree>
    <p:extLst>
      <p:ext uri="{BB962C8B-B14F-4D97-AF65-F5344CB8AC3E}">
        <p14:creationId xmlns:p14="http://schemas.microsoft.com/office/powerpoint/2010/main" val="41977221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696" y="721898"/>
            <a:ext cx="11519097" cy="5390147"/>
          </a:xfrm>
        </p:spPr>
      </p:pic>
    </p:spTree>
    <p:extLst>
      <p:ext uri="{BB962C8B-B14F-4D97-AF65-F5344CB8AC3E}">
        <p14:creationId xmlns:p14="http://schemas.microsoft.com/office/powerpoint/2010/main" val="5560731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6379" y="739148"/>
            <a:ext cx="11459247" cy="5748533"/>
          </a:xfrm>
        </p:spPr>
      </p:pic>
    </p:spTree>
    <p:extLst>
      <p:ext uri="{BB962C8B-B14F-4D97-AF65-F5344CB8AC3E}">
        <p14:creationId xmlns:p14="http://schemas.microsoft.com/office/powerpoint/2010/main" val="411199294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Genesis.thmx</Template>
  <TotalTime>489</TotalTime>
  <Words>522</Words>
  <Application>Microsoft Macintosh PowerPoint</Application>
  <PresentationFormat>Custom</PresentationFormat>
  <Paragraphs>51</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Genesis</vt:lpstr>
      <vt:lpstr>Testing ePADD: foreign scripts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ePADD Demo</dc:title>
  <dc:creator>Edwards, Glynn</dc:creator>
  <cp:lastModifiedBy>Josh Schneider</cp:lastModifiedBy>
  <cp:revision>20</cp:revision>
  <dcterms:created xsi:type="dcterms:W3CDTF">2015-08-19T13:57:13Z</dcterms:created>
  <dcterms:modified xsi:type="dcterms:W3CDTF">2015-08-22T17:37:15Z</dcterms:modified>
</cp:coreProperties>
</file>