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76"/>
  </p:notesMasterIdLst>
  <p:handoutMasterIdLst>
    <p:handoutMasterId r:id="rId77"/>
  </p:handoutMasterIdLst>
  <p:sldIdLst>
    <p:sldId id="256" r:id="rId2"/>
    <p:sldId id="267" r:id="rId3"/>
    <p:sldId id="269" r:id="rId4"/>
    <p:sldId id="361" r:id="rId5"/>
    <p:sldId id="362" r:id="rId6"/>
    <p:sldId id="425" r:id="rId7"/>
    <p:sldId id="369" r:id="rId8"/>
    <p:sldId id="423" r:id="rId9"/>
    <p:sldId id="415" r:id="rId10"/>
    <p:sldId id="416" r:id="rId11"/>
    <p:sldId id="417" r:id="rId12"/>
    <p:sldId id="418" r:id="rId13"/>
    <p:sldId id="288" r:id="rId14"/>
    <p:sldId id="300" r:id="rId15"/>
    <p:sldId id="278" r:id="rId16"/>
    <p:sldId id="419" r:id="rId17"/>
    <p:sldId id="429" r:id="rId18"/>
    <p:sldId id="430" r:id="rId19"/>
    <p:sldId id="281" r:id="rId20"/>
    <p:sldId id="363" r:id="rId21"/>
    <p:sldId id="420" r:id="rId22"/>
    <p:sldId id="431" r:id="rId23"/>
    <p:sldId id="432" r:id="rId24"/>
    <p:sldId id="433" r:id="rId25"/>
    <p:sldId id="370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  <p:sldId id="426" r:id="rId36"/>
    <p:sldId id="427" r:id="rId37"/>
    <p:sldId id="381" r:id="rId38"/>
    <p:sldId id="383" r:id="rId39"/>
    <p:sldId id="384" r:id="rId40"/>
    <p:sldId id="371" r:id="rId41"/>
    <p:sldId id="385" r:id="rId42"/>
    <p:sldId id="386" r:id="rId43"/>
    <p:sldId id="428" r:id="rId44"/>
    <p:sldId id="387" r:id="rId45"/>
    <p:sldId id="396" r:id="rId46"/>
    <p:sldId id="397" r:id="rId47"/>
    <p:sldId id="398" r:id="rId48"/>
    <p:sldId id="395" r:id="rId49"/>
    <p:sldId id="388" r:id="rId50"/>
    <p:sldId id="389" r:id="rId51"/>
    <p:sldId id="390" r:id="rId52"/>
    <p:sldId id="391" r:id="rId53"/>
    <p:sldId id="399" r:id="rId54"/>
    <p:sldId id="392" r:id="rId55"/>
    <p:sldId id="393" r:id="rId56"/>
    <p:sldId id="434" r:id="rId57"/>
    <p:sldId id="400" r:id="rId58"/>
    <p:sldId id="406" r:id="rId59"/>
    <p:sldId id="411" r:id="rId60"/>
    <p:sldId id="409" r:id="rId61"/>
    <p:sldId id="401" r:id="rId62"/>
    <p:sldId id="402" r:id="rId63"/>
    <p:sldId id="404" r:id="rId64"/>
    <p:sldId id="405" r:id="rId65"/>
    <p:sldId id="407" r:id="rId66"/>
    <p:sldId id="408" r:id="rId67"/>
    <p:sldId id="410" r:id="rId68"/>
    <p:sldId id="413" r:id="rId69"/>
    <p:sldId id="414" r:id="rId70"/>
    <p:sldId id="436" r:id="rId71"/>
    <p:sldId id="424" r:id="rId72"/>
    <p:sldId id="412" r:id="rId73"/>
    <p:sldId id="351" r:id="rId74"/>
    <p:sldId id="435" r:id="rId7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53F75"/>
    <a:srgbClr val="9CC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04" autoAdjust="0"/>
    <p:restoredTop sz="86381" autoAdjust="0"/>
  </p:normalViewPr>
  <p:slideViewPr>
    <p:cSldViewPr>
      <p:cViewPr varScale="1">
        <p:scale>
          <a:sx n="69" d="100"/>
          <a:sy n="69" d="100"/>
        </p:scale>
        <p:origin x="456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4DF8D46B-0260-404E-A35A-629FCF9FE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8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AAB9D303-476D-468B-8086-5F6C3630F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25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82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79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77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0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89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04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11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6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23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1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77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5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522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975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923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373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882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174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388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54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174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0137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161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443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64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5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D303-476D-468B-8086-5F6C3630F9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9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9CC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645025"/>
            <a:ext cx="6553200" cy="993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715000"/>
            <a:ext cx="4876800" cy="381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4343" name="Picture 7" descr="CUIT_logo_1colorBlu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953000"/>
            <a:ext cx="2173288" cy="1668463"/>
          </a:xfrm>
          <a:prstGeom prst="rect">
            <a:avLst/>
          </a:prstGeom>
          <a:noFill/>
        </p:spPr>
      </p:pic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-500063" y="449263"/>
            <a:ext cx="4538663" cy="3694112"/>
            <a:chOff x="-315" y="593"/>
            <a:chExt cx="2478" cy="2017"/>
          </a:xfrm>
        </p:grpSpPr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 rot="-2034782">
              <a:off x="-315" y="1093"/>
              <a:ext cx="784" cy="78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 rot="-2034782">
              <a:off x="429" y="593"/>
              <a:ext cx="784" cy="78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 rot="-2034782">
              <a:off x="922" y="1326"/>
              <a:ext cx="784" cy="78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 rot="-2034782">
              <a:off x="178" y="1826"/>
              <a:ext cx="784" cy="78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9" name="Group 13"/>
            <p:cNvGrpSpPr>
              <a:grpSpLocks/>
            </p:cNvGrpSpPr>
            <p:nvPr/>
          </p:nvGrpSpPr>
          <p:grpSpPr bwMode="auto">
            <a:xfrm rot="-2034782">
              <a:off x="483" y="925"/>
              <a:ext cx="1680" cy="1668"/>
              <a:chOff x="4368" y="2981"/>
              <a:chExt cx="720" cy="715"/>
            </a:xfrm>
          </p:grpSpPr>
          <p:sp>
            <p:nvSpPr>
              <p:cNvPr id="14350" name="Rectangle 14"/>
              <p:cNvSpPr>
                <a:spLocks noChangeArrowheads="1"/>
              </p:cNvSpPr>
              <p:nvPr/>
            </p:nvSpPr>
            <p:spPr bwMode="auto">
              <a:xfrm>
                <a:off x="4368" y="2981"/>
                <a:ext cx="336" cy="336"/>
              </a:xfrm>
              <a:prstGeom prst="rect">
                <a:avLst/>
              </a:prstGeom>
              <a:solidFill>
                <a:schemeClr val="bg1">
                  <a:alpha val="25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" name="Rectangle 15"/>
              <p:cNvSpPr>
                <a:spLocks noChangeArrowheads="1"/>
              </p:cNvSpPr>
              <p:nvPr/>
            </p:nvSpPr>
            <p:spPr bwMode="auto">
              <a:xfrm>
                <a:off x="4752" y="2981"/>
                <a:ext cx="336" cy="336"/>
              </a:xfrm>
              <a:prstGeom prst="rect">
                <a:avLst/>
              </a:prstGeom>
              <a:solidFill>
                <a:schemeClr val="bg1">
                  <a:alpha val="25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2" name="Rectangle 16"/>
              <p:cNvSpPr>
                <a:spLocks noChangeArrowheads="1"/>
              </p:cNvSpPr>
              <p:nvPr/>
            </p:nvSpPr>
            <p:spPr bwMode="auto">
              <a:xfrm>
                <a:off x="4752" y="3360"/>
                <a:ext cx="336" cy="336"/>
              </a:xfrm>
              <a:prstGeom prst="rect">
                <a:avLst/>
              </a:prstGeom>
              <a:solidFill>
                <a:schemeClr val="bg1">
                  <a:alpha val="25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3" name="Rectangle 17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336" cy="336"/>
              </a:xfrm>
              <a:prstGeom prst="rect">
                <a:avLst/>
              </a:prstGeom>
              <a:solidFill>
                <a:schemeClr val="bg1">
                  <a:alpha val="25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B46E2-63C2-4B4C-8765-48C01BFEC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082BF-251D-43D0-B4AD-063762673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919A6-38FA-440B-B270-856CF3B940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63EE1-8547-4854-A0C7-8E2EEF880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89AEB-0E6B-4AFC-A95B-41A9D8FB0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B2997-C585-4329-9516-28584E7D0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2DA83-F68F-4E4A-8366-3E7C41ECD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0195-9BFE-41D4-950E-28990750A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DC696-405D-4C94-8647-4F3BBC3F9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DC73-BC5A-40AA-8A8E-920820161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9A6AD8-B852-4A36-AC38-1EAA184FB5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9CCA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20" name="Picture 8" descr="CUIT_logo_Horizontal_1c_Blue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957888"/>
            <a:ext cx="3505200" cy="685800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53F7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tenberg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io.columbia.edu/quicksearch?q=how+linux+work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495801"/>
            <a:ext cx="6934200" cy="1219200"/>
          </a:xfrm>
        </p:spPr>
        <p:txBody>
          <a:bodyPr/>
          <a:lstStyle/>
          <a:p>
            <a:r>
              <a:rPr lang="en-US" sz="3200" dirty="0" smtClean="0"/>
              <a:t>Introduction to Scripting Workshop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562600"/>
            <a:ext cx="4876800" cy="533400"/>
          </a:xfrm>
        </p:spPr>
        <p:txBody>
          <a:bodyPr/>
          <a:lstStyle/>
          <a:p>
            <a:r>
              <a:rPr lang="en-US" smtClean="0"/>
              <a:t>February 23,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Scripting Resources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Shell and Scripting Tutorial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http://linuxcommand.org/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1712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Scripting Resources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Advanced </a:t>
            </a:r>
            <a:r>
              <a:rPr lang="en-US" sz="3200" dirty="0"/>
              <a:t>Bash-Scripting Guide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http://tldp.org/LDP/abs/html/</a:t>
            </a:r>
          </a:p>
        </p:txBody>
      </p:sp>
    </p:spTree>
    <p:extLst>
      <p:ext uri="{BB962C8B-B14F-4D97-AF65-F5344CB8AC3E}">
        <p14:creationId xmlns:p14="http://schemas.microsoft.com/office/powerpoint/2010/main" val="2842605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err="1" smtClean="0"/>
              <a:t>Cunix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3886200"/>
          </a:xfrm>
        </p:spPr>
        <p:txBody>
          <a:bodyPr/>
          <a:lstStyle/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System: cunix.columbia.edu</a:t>
            </a:r>
          </a:p>
          <a:p>
            <a:pPr marL="0" indent="0">
              <a:buNone/>
            </a:pPr>
            <a:r>
              <a:rPr lang="en-US" sz="3200" smtClean="0"/>
              <a:t>User: Your UNI</a:t>
            </a:r>
          </a:p>
        </p:txBody>
      </p:sp>
    </p:spTree>
    <p:extLst>
      <p:ext uri="{BB962C8B-B14F-4D97-AF65-F5344CB8AC3E}">
        <p14:creationId xmlns:p14="http://schemas.microsoft.com/office/powerpoint/2010/main" val="14754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Windows Instructions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Search for putty on Columbia home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Select first result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Follow link to Putty download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Download putty.exe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Run putty.exe</a:t>
            </a: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178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Mac Instructions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Run terminal</a:t>
            </a: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21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Mac (Terminal)</a:t>
            </a:r>
          </a:p>
          <a:p>
            <a:pPr marL="0" indent="0" algn="ctr">
              <a:buNone/>
            </a:pPr>
            <a:r>
              <a:rPr lang="en-US" sz="3200" dirty="0" smtClean="0"/>
              <a:t>$ </a:t>
            </a:r>
            <a:r>
              <a:rPr lang="en-US" sz="3200" dirty="0" err="1" smtClean="0"/>
              <a:t>ssh</a:t>
            </a:r>
            <a:r>
              <a:rPr lang="en-US" sz="3200" dirty="0" smtClean="0"/>
              <a:t> UNI@cunix.columbia.edu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 smtClean="0"/>
              <a:t>Windows (Putty)</a:t>
            </a:r>
          </a:p>
          <a:p>
            <a:pPr marL="0" indent="0" algn="ctr">
              <a:buNone/>
            </a:pPr>
            <a:r>
              <a:rPr lang="en-US" sz="3200" dirty="0" smtClean="0"/>
              <a:t>Host Name: cunix.columbia.edu</a:t>
            </a:r>
          </a:p>
        </p:txBody>
      </p:sp>
    </p:spTree>
    <p:extLst>
      <p:ext uri="{BB962C8B-B14F-4D97-AF65-F5344CB8AC3E}">
        <p14:creationId xmlns:p14="http://schemas.microsoft.com/office/powerpoint/2010/main" val="16685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Access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smtClean="0"/>
          </a:p>
          <a:p>
            <a:pPr marL="0" indent="0" algn="ctr">
              <a:buNone/>
            </a:pPr>
            <a:endParaRPr lang="en-US" sz="3200" smtClean="0"/>
          </a:p>
          <a:p>
            <a:pPr marL="0" indent="0" algn="ctr">
              <a:buNone/>
            </a:pPr>
            <a:r>
              <a:rPr lang="en-US" sz="3200" smtClean="0"/>
              <a:t>Does everyone have access?</a:t>
            </a:r>
            <a:endParaRPr lang="en-US" sz="3200"/>
          </a:p>
          <a:p>
            <a:pPr marL="0" indent="0" algn="ctr">
              <a:buNone/>
            </a:pP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13810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Quick Review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shell		user interface to the system</a:t>
            </a:r>
          </a:p>
          <a:p>
            <a:pPr marL="0" indent="0">
              <a:buNone/>
            </a:pPr>
            <a:r>
              <a:rPr lang="en-US" sz="3200" dirty="0" smtClean="0"/>
              <a:t>$		standard prompt symbol</a:t>
            </a:r>
          </a:p>
          <a:p>
            <a:pPr marL="0" indent="0">
              <a:buNone/>
            </a:pPr>
            <a:r>
              <a:rPr lang="en-US" sz="3200" dirty="0" err="1" smtClean="0"/>
              <a:t>pwd</a:t>
            </a:r>
            <a:r>
              <a:rPr lang="en-US" sz="3200" dirty="0" smtClean="0"/>
              <a:t>		print working (current directory)</a:t>
            </a:r>
          </a:p>
          <a:p>
            <a:pPr marL="0" indent="0">
              <a:buNone/>
            </a:pPr>
            <a:r>
              <a:rPr lang="en-US" sz="3200" dirty="0" smtClean="0"/>
              <a:t>cd		change directory</a:t>
            </a:r>
          </a:p>
          <a:p>
            <a:pPr marL="0" indent="0">
              <a:buNone/>
            </a:pPr>
            <a:r>
              <a:rPr lang="en-US" sz="3200" dirty="0" smtClean="0"/>
              <a:t>.		current directory</a:t>
            </a:r>
          </a:p>
          <a:p>
            <a:pPr marL="0" indent="0">
              <a:buNone/>
            </a:pPr>
            <a:r>
              <a:rPr lang="en-US" sz="3200" dirty="0" smtClean="0"/>
              <a:t>ls		list directory contents</a:t>
            </a:r>
          </a:p>
        </p:txBody>
      </p:sp>
    </p:spTree>
    <p:extLst>
      <p:ext uri="{BB962C8B-B14F-4D97-AF65-F5344CB8AC3E}">
        <p14:creationId xmlns:p14="http://schemas.microsoft.com/office/powerpoint/2010/main" val="5456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Quick Review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cat</a:t>
            </a:r>
            <a:r>
              <a:rPr lang="en-US" sz="3200" dirty="0"/>
              <a:t>		</a:t>
            </a:r>
            <a:r>
              <a:rPr lang="en-US" sz="3200" dirty="0" smtClean="0"/>
              <a:t>print a file </a:t>
            </a:r>
          </a:p>
          <a:p>
            <a:pPr marL="0" indent="0">
              <a:buNone/>
            </a:pPr>
            <a:r>
              <a:rPr lang="en-US" sz="3200" dirty="0" smtClean="0"/>
              <a:t>sort</a:t>
            </a:r>
            <a:r>
              <a:rPr lang="en-US" sz="3200" dirty="0"/>
              <a:t>		sort the lines of a file </a:t>
            </a:r>
          </a:p>
          <a:p>
            <a:pPr marL="0" indent="0">
              <a:buNone/>
            </a:pPr>
            <a:r>
              <a:rPr lang="en-US" sz="3200" dirty="0"/>
              <a:t>grep		print lines matching a pattern</a:t>
            </a:r>
          </a:p>
          <a:p>
            <a:pPr marL="0" indent="0">
              <a:buNone/>
            </a:pPr>
            <a:r>
              <a:rPr lang="en-US" sz="3200" dirty="0"/>
              <a:t>echo hi	print </a:t>
            </a:r>
            <a:r>
              <a:rPr lang="en-US" sz="3200" dirty="0" smtClean="0"/>
              <a:t>hi</a:t>
            </a:r>
          </a:p>
          <a:p>
            <a:pPr marL="0" indent="0">
              <a:buNone/>
            </a:pPr>
            <a:r>
              <a:rPr lang="en-US" sz="3200" dirty="0" smtClean="0"/>
              <a:t>sleep 5	wait 5 seconds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man		command </a:t>
            </a:r>
            <a:r>
              <a:rPr lang="en-US" sz="3200" dirty="0" smtClean="0"/>
              <a:t>manual</a:t>
            </a:r>
          </a:p>
        </p:txBody>
      </p:sp>
    </p:spTree>
    <p:extLst>
      <p:ext uri="{BB962C8B-B14F-4D97-AF65-F5344CB8AC3E}">
        <p14:creationId xmlns:p14="http://schemas.microsoft.com/office/powerpoint/2010/main" val="23634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Workshop Setup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workshop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workshop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/workshop/* .</a:t>
            </a: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George Garrett</a:t>
            </a:r>
          </a:p>
          <a:p>
            <a:pPr marL="0" indent="0" algn="ctr">
              <a:buNone/>
            </a:pPr>
            <a:r>
              <a:rPr lang="en-US" sz="3200" dirty="0" smtClean="0"/>
              <a:t>&amp;</a:t>
            </a:r>
          </a:p>
          <a:p>
            <a:pPr marL="0" indent="0" algn="ctr">
              <a:buNone/>
            </a:pPr>
            <a:r>
              <a:rPr lang="en-US" sz="3200" dirty="0" smtClean="0"/>
              <a:t>The HPC Support Team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Research Computing Services</a:t>
            </a:r>
          </a:p>
          <a:p>
            <a:pPr marL="0" indent="0" algn="ctr">
              <a:buNone/>
            </a:pPr>
            <a:r>
              <a:rPr lang="en-US" sz="3200" dirty="0" smtClean="0"/>
              <a:t>CUIT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07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Word Count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dirty="0" smtClean="0"/>
              <a:t>from</a:t>
            </a:r>
            <a:endParaRPr lang="en-US" dirty="0"/>
          </a:p>
          <a:p>
            <a:pPr marL="0" indent="0" algn="ctr">
              <a:buNone/>
            </a:pPr>
            <a:r>
              <a:rPr lang="en-US" sz="2400" i="1" dirty="0" smtClean="0"/>
              <a:t>“Data </a:t>
            </a:r>
            <a:r>
              <a:rPr lang="en-US" sz="2400" i="1" dirty="0"/>
              <a:t>Science at the Command </a:t>
            </a:r>
            <a:r>
              <a:rPr lang="en-US" sz="2400" i="1" dirty="0" smtClean="0"/>
              <a:t>Line”</a:t>
            </a:r>
          </a:p>
          <a:p>
            <a:pPr marL="0" indent="0" algn="ctr">
              <a:buNone/>
            </a:pPr>
            <a:r>
              <a:rPr lang="en-US" sz="2400" i="1" dirty="0"/>
              <a:t>- </a:t>
            </a:r>
            <a:r>
              <a:rPr lang="en-US" sz="2400" dirty="0" err="1"/>
              <a:t>Jeroen</a:t>
            </a:r>
            <a:r>
              <a:rPr lang="en-US" sz="2400" dirty="0"/>
              <a:t> </a:t>
            </a:r>
            <a:r>
              <a:rPr lang="en-US" sz="2400" dirty="0" err="1"/>
              <a:t>Janssens</a:t>
            </a:r>
            <a:endParaRPr lang="en-US" sz="24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96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Let’s Download Some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cs typeface="Courier New" panose="02070309020205020404" pitchFamily="49" charset="0"/>
              </a:rPr>
              <a:t>Gutenberg Project: </a:t>
            </a:r>
            <a:r>
              <a:rPr lang="en-US" sz="2800" dirty="0">
                <a:cs typeface="Courier New" panose="02070309020205020404" pitchFamily="49" charset="0"/>
                <a:hlinkClick r:id="rId3"/>
              </a:rPr>
              <a:t>http://</a:t>
            </a:r>
            <a:r>
              <a:rPr lang="en-US" sz="2800" dirty="0" smtClean="0">
                <a:cs typeface="Courier New" panose="02070309020205020404" pitchFamily="49" charset="0"/>
                <a:hlinkClick r:id="rId3"/>
              </a:rPr>
              <a:t>www.gutenberg.org</a:t>
            </a: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Which famous novel should we use?</a:t>
            </a: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Download plain text version using curl</a:t>
            </a:r>
          </a:p>
          <a:p>
            <a:pPr marL="40005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curl [URL] &gt; novel.txt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Trim header and footer, leaving only main text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Pipes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 cat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alice.txt | grep rabbit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Pipes </a:t>
            </a:r>
            <a:r>
              <a:rPr lang="en-US" sz="3200" dirty="0">
                <a:cs typeface="Courier New" panose="02070309020205020404" pitchFamily="49" charset="0"/>
              </a:rPr>
              <a:t>connect output from one command to the input of another command</a:t>
            </a:r>
          </a:p>
        </p:txBody>
      </p:sp>
    </p:spTree>
    <p:extLst>
      <p:ext uri="{BB962C8B-B14F-4D97-AF65-F5344CB8AC3E}">
        <p14:creationId xmlns:p14="http://schemas.microsoft.com/office/powerpoint/2010/main" val="37290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Pipes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 cat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alice.txt | grep rabbit | sort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You can keep on combining commands with more pipes.</a:t>
            </a:r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Pipes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$ cat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alice.txt | grep rabbit |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 w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translate characters</a:t>
            </a: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cat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alice.txt |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-bash: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: command not found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-bash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wcount:Permission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denied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Please Leave </a:t>
            </a:r>
            <a:r>
              <a:rPr lang="en-US" sz="3200" dirty="0"/>
              <a:t>F</a:t>
            </a:r>
            <a:r>
              <a:rPr lang="en-US" sz="3200" dirty="0" smtClean="0"/>
              <a:t>eedback</a:t>
            </a: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1654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–l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–l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   [ snip ]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0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–l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   [ snip ]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+x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–l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   [ snip ]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+x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ls –l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rwxrwx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-x   [ snip ]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Should work this time.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file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Determine type of file.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file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file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Determine type of file.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file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ASCII text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Choose an editor</a:t>
            </a: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  <a:p>
            <a:r>
              <a:rPr lang="en-US" sz="3200" dirty="0" err="1" smtClean="0">
                <a:cs typeface="Courier New" panose="02070309020205020404" pitchFamily="49" charset="0"/>
              </a:rPr>
              <a:t>nano</a:t>
            </a:r>
            <a:r>
              <a:rPr lang="en-US" sz="3200" dirty="0" smtClean="0">
                <a:cs typeface="Courier New" panose="02070309020205020404" pitchFamily="49" charset="0"/>
              </a:rPr>
              <a:t>   </a:t>
            </a:r>
            <a:r>
              <a:rPr lang="en-US" sz="3200" dirty="0" smtClean="0">
                <a:cs typeface="Courier New" panose="02070309020205020404" pitchFamily="49" charset="0"/>
                <a:sym typeface="Wingdings" panose="05000000000000000000" pitchFamily="2" charset="2"/>
              </a:rPr>
              <a:t> Recommended default</a:t>
            </a:r>
            <a:endParaRPr lang="en-US" sz="3200" dirty="0" smtClean="0">
              <a:cs typeface="Courier New" panose="02070309020205020404" pitchFamily="49" charset="0"/>
            </a:endParaRPr>
          </a:p>
          <a:p>
            <a:r>
              <a:rPr lang="en-US" sz="3200" dirty="0">
                <a:cs typeface="Courier New" panose="02070309020205020404" pitchFamily="49" charset="0"/>
              </a:rPr>
              <a:t>v</a:t>
            </a:r>
            <a:r>
              <a:rPr lang="en-US" sz="3200" dirty="0" smtClean="0">
                <a:cs typeface="Courier New" panose="02070309020205020404" pitchFamily="49" charset="0"/>
              </a:rPr>
              <a:t>i</a:t>
            </a:r>
          </a:p>
          <a:p>
            <a:r>
              <a:rPr lang="en-US" sz="3200" dirty="0" err="1" smtClean="0">
                <a:cs typeface="Courier New" panose="02070309020205020404" pitchFamily="49" charset="0"/>
              </a:rPr>
              <a:t>emacs</a:t>
            </a:r>
            <a:endParaRPr lang="en-US" sz="3200" dirty="0" smtClean="0">
              <a:cs typeface="Courier New" panose="02070309020205020404" pitchFamily="49" charset="0"/>
            </a:endParaRPr>
          </a:p>
          <a:p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nano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cs typeface="Courier New" panose="02070309020205020404" pitchFamily="49" charset="0"/>
              </a:rPr>
              <a:t>Nano commands are on back of cheat sheet.</a:t>
            </a:r>
          </a:p>
          <a:p>
            <a:endParaRPr lang="en-US" sz="3200" dirty="0">
              <a:cs typeface="Courier New" panose="02070309020205020404" pitchFamily="49" charset="0"/>
            </a:endParaRPr>
          </a:p>
          <a:p>
            <a:r>
              <a:rPr lang="en-US" sz="3200" dirty="0" smtClean="0">
                <a:cs typeface="Courier New" panose="02070309020205020404" pitchFamily="49" charset="0"/>
              </a:rPr>
              <a:t>^ means “hold down control”</a:t>
            </a:r>
          </a:p>
          <a:p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Edit </a:t>
            </a:r>
            <a:r>
              <a:rPr lang="en-US" sz="3200" dirty="0" err="1" smtClean="0"/>
              <a:t>wcount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Slides will be sent out afterwards.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3713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#!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Add “#!” to first line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#!/bin/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cat alice.txt |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#!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Still works.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#!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Some #! </a:t>
            </a:r>
            <a:r>
              <a:rPr lang="en-US" sz="3200" dirty="0">
                <a:cs typeface="Courier New" panose="02070309020205020404" pitchFamily="49" charset="0"/>
              </a:rPr>
              <a:t>f</a:t>
            </a:r>
            <a:r>
              <a:rPr lang="en-US" sz="3200" dirty="0" smtClean="0">
                <a:cs typeface="Courier New" panose="02070309020205020404" pitchFamily="49" charset="0"/>
              </a:rPr>
              <a:t>irst lines you might see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bin/bash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/bin/python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file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Has the file type changed?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file </a:t>
            </a:r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2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POSIX shell script text executable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file=alice.txt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echo $file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lice.txt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>
                <a:cs typeface="Courier New" panose="02070309020205020404" pitchFamily="49" charset="0"/>
              </a:rPr>
              <a:t>Add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file=alice.txt</a:t>
            </a:r>
            <a:r>
              <a:rPr lang="en-US" sz="3200" dirty="0" smtClean="0">
                <a:cs typeface="Courier New" panose="02070309020205020404" pitchFamily="49" charset="0"/>
              </a:rPr>
              <a:t>  to </a:t>
            </a:r>
            <a:r>
              <a:rPr lang="en-US" sz="3200" dirty="0" err="1" smtClean="0"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cs typeface="Courier New" panose="02070309020205020404" pitchFamily="49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3200" dirty="0">
              <a:cs typeface="Courier New" panose="02070309020205020404" pitchFamily="49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cs typeface="Courier New" panose="02070309020205020404" pitchFamily="49" charset="0"/>
              </a:rPr>
              <a:t>Replace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alice.txt </a:t>
            </a:r>
            <a:r>
              <a:rPr lang="en-US" sz="3200" dirty="0" smtClean="0">
                <a:cs typeface="Courier New" panose="02070309020205020404" pitchFamily="49" charset="0"/>
              </a:rPr>
              <a:t>with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sz="3200" dirty="0" smtClean="0">
                <a:cs typeface="Courier New" panose="02070309020205020404" pitchFamily="49" charset="0"/>
              </a:rPr>
              <a:t> and the variable.</a:t>
            </a: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ile=alice.txt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$file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223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You could put $file in double quotes.</a:t>
            </a: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Why put quotes around $file?</a:t>
            </a: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“$file”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477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We’re going to change </a:t>
            </a:r>
            <a:r>
              <a:rPr lang="en-US" sz="3200" dirty="0" err="1" smtClean="0"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cs typeface="Courier New" panose="02070309020205020404" pitchFamily="49" charset="0"/>
              </a:rPr>
              <a:t> so any file can be specified from the command line.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moby.txt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cs typeface="Courier New" panose="02070309020205020404" pitchFamily="49" charset="0"/>
              </a:rPr>
              <a:t>Change </a:t>
            </a:r>
            <a:r>
              <a:rPr lang="en-US" sz="3200" dirty="0" err="1">
                <a:cs typeface="Courier New" panose="02070309020205020404" pitchFamily="49" charset="0"/>
              </a:rPr>
              <a:t>wcount</a:t>
            </a:r>
            <a:r>
              <a:rPr lang="en-US" sz="3200" dirty="0">
                <a:cs typeface="Courier New" panose="02070309020205020404" pitchFamily="49" charset="0"/>
              </a:rPr>
              <a:t> so any file can be specified from the command line.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moby.txt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$1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What is a script?</a:t>
            </a:r>
          </a:p>
        </p:txBody>
      </p:sp>
    </p:spTree>
    <p:extLst>
      <p:ext uri="{BB962C8B-B14F-4D97-AF65-F5344CB8AC3E}">
        <p14:creationId xmlns:p14="http://schemas.microsoft.com/office/powerpoint/2010/main" val="23752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>
                <a:cs typeface="Courier New" panose="02070309020205020404" pitchFamily="49" charset="0"/>
              </a:rPr>
              <a:t>Create a new file named “</a:t>
            </a:r>
            <a:r>
              <a:rPr lang="en-US" sz="3200" dirty="0" err="1" smtClean="0">
                <a:cs typeface="Courier New" panose="02070309020205020404" pitchFamily="49" charset="0"/>
              </a:rPr>
              <a:t>param</a:t>
            </a:r>
            <a:r>
              <a:rPr lang="en-US" sz="3200" dirty="0" smtClean="0">
                <a:cs typeface="Courier New" panose="02070309020205020404" pitchFamily="49" charset="0"/>
              </a:rPr>
              <a:t>”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cs typeface="Courier New" panose="02070309020205020404" pitchFamily="49" charset="0"/>
              </a:rPr>
              <a:t>Put the #! directive on the first line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cs typeface="Courier New" panose="02070309020205020404" pitchFamily="49" charset="0"/>
              </a:rPr>
              <a:t>On next line type: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$1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cs typeface="Courier New" panose="02070309020205020404" pitchFamily="49" charset="0"/>
              </a:rPr>
              <a:t>Save and make executable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cs typeface="Courier New" panose="02070309020205020404" pitchFamily="49" charset="0"/>
              </a:rPr>
              <a:t>Run it</a:t>
            </a: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cat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#!/bin/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$1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alice.txt</a:t>
            </a: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bbb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ccc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cs typeface="Courier New" panose="02070309020205020404" pitchFamily="49" charset="0"/>
              </a:rPr>
              <a:t>Update </a:t>
            </a:r>
            <a:r>
              <a:rPr lang="en-US" sz="3200" dirty="0" err="1" smtClean="0">
                <a:cs typeface="Courier New" panose="02070309020205020404" pitchFamily="49" charset="0"/>
              </a:rPr>
              <a:t>param</a:t>
            </a:r>
            <a:r>
              <a:rPr lang="en-US" sz="3200" dirty="0" smtClean="0">
                <a:cs typeface="Courier New" panose="02070309020205020404" pitchFamily="49" charset="0"/>
              </a:rPr>
              <a:t> to print out $#</a:t>
            </a: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 $#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$1</a:t>
            </a: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Run it with different numbers of parameters</a:t>
            </a: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cs typeface="Courier New" panose="02070309020205020404" pitchFamily="49" charset="0"/>
              </a:rPr>
              <a:t>U</a:t>
            </a:r>
            <a:r>
              <a:rPr lang="en-US" sz="3200" dirty="0" smtClean="0">
                <a:cs typeface="Courier New" panose="02070309020205020404" pitchFamily="49" charset="0"/>
              </a:rPr>
              <a:t>pdate </a:t>
            </a:r>
            <a:r>
              <a:rPr lang="en-US" sz="3200" dirty="0" err="1" smtClean="0"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cs typeface="Courier New" panose="02070309020205020404" pitchFamily="49" charset="0"/>
              </a:rPr>
              <a:t> to use $1 instead of alice.txt.</a:t>
            </a: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Before: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file=alice.txt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After: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file="$1"</a:t>
            </a: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Command Line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alice.txt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[[ condition ]]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 something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[, [[, ((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[ : Standard comparison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[[ : Extended comparison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(( : Mathematical comparison</a:t>
            </a: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[, [[, ((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[ : Standard comparison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[[ : Extended comparison </a:t>
            </a:r>
            <a:r>
              <a:rPr lang="en-US" sz="3200" dirty="0">
                <a:solidFill>
                  <a:srgbClr val="FF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endParaRPr lang="en-US" sz="3200" dirty="0" smtClean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(( : Mathematical comparison</a:t>
            </a: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What is a shell script?</a:t>
            </a:r>
          </a:p>
        </p:txBody>
      </p:sp>
    </p:spTree>
    <p:extLst>
      <p:ext uri="{BB962C8B-B14F-4D97-AF65-F5344CB8AC3E}">
        <p14:creationId xmlns:p14="http://schemas.microsoft.com/office/powerpoint/2010/main" val="14214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Comparison with [[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[[ “$count” -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100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-</a:t>
            </a:r>
            <a:r>
              <a:rPr lang="en-US" sz="3200" dirty="0" err="1" smtClean="0">
                <a:cs typeface="Courier New" panose="02070309020205020404" pitchFamily="49" charset="0"/>
              </a:rPr>
              <a:t>eq</a:t>
            </a:r>
            <a:r>
              <a:rPr lang="en-US" sz="3200" dirty="0" smtClean="0">
                <a:cs typeface="Courier New" panose="02070309020205020404" pitchFamily="49" charset="0"/>
              </a:rPr>
              <a:t> : equals</a:t>
            </a: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-ne : not equal</a:t>
            </a: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-</a:t>
            </a:r>
            <a:r>
              <a:rPr lang="en-US" sz="3200" dirty="0" err="1" smtClean="0">
                <a:cs typeface="Courier New" panose="02070309020205020404" pitchFamily="49" charset="0"/>
              </a:rPr>
              <a:t>gt</a:t>
            </a:r>
            <a:r>
              <a:rPr lang="en-US" sz="3200" dirty="0" smtClean="0">
                <a:cs typeface="Courier New" panose="02070309020205020404" pitchFamily="49" charset="0"/>
              </a:rPr>
              <a:t> : greater than</a:t>
            </a:r>
          </a:p>
          <a:p>
            <a:pPr marL="0" indent="0">
              <a:buNone/>
            </a:pP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…etc.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[[ $# -ne 1 ]]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 something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[[ $# -ne 1 ]]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echo “Usage: 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file”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1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alice.txt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alice.txt junk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[[ ! –f “$file” ]]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echo “Error: File $file not found.”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1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9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File Tests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Common tests</a:t>
            </a:r>
          </a:p>
          <a:p>
            <a:pPr marL="0" indent="0">
              <a:buNone/>
            </a:pPr>
            <a:endParaRPr lang="en-US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 : File exists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-f : File is “regular”</a:t>
            </a:r>
          </a:p>
          <a:p>
            <a:pPr marL="0" indent="0">
              <a:buNone/>
            </a:pP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-d : File is a directory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…many more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[[ ! –f “$file” ]]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echo “Error: File $file not found.”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1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7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Add lines parameter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Show the five most common words: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alice.txt 5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while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=7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((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 4 ))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echo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=`expr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- 1`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6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b c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file in `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ls`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$file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What is a shell script?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A file with shell commands.</a:t>
            </a:r>
          </a:p>
        </p:txBody>
      </p:sp>
    </p:spTree>
    <p:extLst>
      <p:ext uri="{BB962C8B-B14F-4D97-AF65-F5344CB8AC3E}">
        <p14:creationId xmlns:p14="http://schemas.microsoft.com/office/powerpoint/2010/main" val="9947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{1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..3}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“Repeat $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times”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Repeat 1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</a:p>
          <a:p>
            <a:pPr marL="0" indent="0">
              <a:buNone/>
            </a:pP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Repeat 2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</a:p>
          <a:p>
            <a:pPr marL="0" indent="0">
              <a:buNone/>
            </a:pP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Repeat 3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Adding Comments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Everything the shell encounters after a hash mark on a line is ignored 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cs typeface="Courier New" panose="02070309020205020404" pitchFamily="49" charset="0"/>
              </a:rPr>
              <a:t>Comments are useful documenting your script.</a:t>
            </a:r>
          </a:p>
          <a:p>
            <a:pPr marL="0" indent="0">
              <a:buNone/>
            </a:pPr>
            <a:r>
              <a:rPr lang="en-US" sz="2400">
                <a:cs typeface="Courier New" panose="02070309020205020404" pitchFamily="49" charset="0"/>
              </a:rPr>
              <a:t>Or to </a:t>
            </a:r>
            <a:r>
              <a:rPr lang="en-US" sz="2400" smtClean="0">
                <a:cs typeface="Courier New" panose="02070309020205020404" pitchFamily="49" charset="0"/>
              </a:rPr>
              <a:t>make the interpreter ignore </a:t>
            </a:r>
            <a:r>
              <a:rPr lang="en-US" sz="2400">
                <a:cs typeface="Courier New" panose="02070309020205020404" pitchFamily="49" charset="0"/>
              </a:rPr>
              <a:t>sections of your script</a:t>
            </a:r>
            <a:r>
              <a:rPr lang="en-US" sz="2400" smtClean="0">
                <a:cs typeface="Courier New" panose="02070309020205020404" pitchFamily="49" charset="0"/>
              </a:rPr>
              <a:t>.</a:t>
            </a:r>
            <a:endParaRPr lang="en-US" sz="2400" smtClean="0"/>
          </a:p>
          <a:p>
            <a:pPr marL="0" indent="0">
              <a:buNone/>
            </a:pPr>
            <a:endParaRPr lang="en-US" sz="240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This is a comment</a:t>
            </a:r>
          </a:p>
          <a:p>
            <a:pPr marL="0" indent="0">
              <a:buNone/>
            </a:pP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echo “Hi”  # and this is another </a:t>
            </a: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endParaRPr lang="en-US" sz="240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readyourmind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A silly impolite script but it shows a few more things.</a:t>
            </a: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read : read input</a:t>
            </a:r>
          </a:p>
          <a:p>
            <a:pPr marL="0" indent="0">
              <a:buNone/>
            </a:pPr>
            <a:r>
              <a:rPr lang="en-US" sz="3200" dirty="0">
                <a:cs typeface="Courier New" panose="02070309020205020404" pitchFamily="49" charset="0"/>
              </a:rPr>
              <a:t>c</a:t>
            </a:r>
            <a:r>
              <a:rPr lang="en-US" sz="3200" dirty="0" smtClean="0">
                <a:cs typeface="Courier New" panose="02070309020205020404" pitchFamily="49" charset="0"/>
              </a:rPr>
              <a:t>ase : another way to control flow</a:t>
            </a: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Questions?</a:t>
            </a:r>
          </a:p>
          <a:p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End of Slides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cs typeface="Courier New" panose="02070309020205020404" pitchFamily="49" charset="0"/>
              </a:rPr>
              <a:t>Next week: Intro to High Performance Computing on Yeti</a:t>
            </a:r>
          </a:p>
          <a:p>
            <a:pPr marL="0" indent="0" algn="ctr">
              <a:buNone/>
            </a:pPr>
            <a:endParaRPr lang="en-US" sz="3200" dirty="0" smtClean="0">
              <a:cs typeface="Courier New" panose="02070309020205020404" pitchFamily="49" charset="0"/>
            </a:endParaRPr>
          </a:p>
          <a:p>
            <a:endParaRPr lang="en-US" sz="32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Why use scripts?</a:t>
            </a:r>
          </a:p>
        </p:txBody>
      </p:sp>
    </p:spTree>
    <p:extLst>
      <p:ext uri="{BB962C8B-B14F-4D97-AF65-F5344CB8AC3E}">
        <p14:creationId xmlns:p14="http://schemas.microsoft.com/office/powerpoint/2010/main" val="32243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Scripting Resources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0960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How </a:t>
            </a:r>
            <a:r>
              <a:rPr lang="en-US" sz="3600" dirty="0"/>
              <a:t>Linux Works</a:t>
            </a:r>
          </a:p>
          <a:p>
            <a:pPr marL="0" indent="0" algn="ctr">
              <a:buNone/>
            </a:pPr>
            <a:r>
              <a:rPr lang="en-US" sz="3200" dirty="0"/>
              <a:t>by Brian Ward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2200" dirty="0"/>
              <a:t>Available as an </a:t>
            </a:r>
            <a:r>
              <a:rPr lang="en-US" sz="2200" dirty="0">
                <a:hlinkClick r:id="rId3"/>
              </a:rPr>
              <a:t>E-book </a:t>
            </a:r>
            <a:r>
              <a:rPr lang="en-US" sz="2200" dirty="0"/>
              <a:t>from Columbia University Libraries and at Safari Books Online</a:t>
            </a:r>
          </a:p>
        </p:txBody>
      </p:sp>
    </p:spTree>
    <p:extLst>
      <p:ext uri="{BB962C8B-B14F-4D97-AF65-F5344CB8AC3E}">
        <p14:creationId xmlns:p14="http://schemas.microsoft.com/office/powerpoint/2010/main" val="2339032767"/>
      </p:ext>
    </p:extLst>
  </p:cSld>
  <p:clrMapOvr>
    <a:masterClrMapping/>
  </p:clrMapOvr>
</p:sld>
</file>

<file path=ppt/theme/theme1.xml><?xml version="1.0" encoding="utf-8"?>
<a:theme xmlns:a="http://schemas.openxmlformats.org/drawingml/2006/main" name="20080416research-4">
  <a:themeElements>
    <a:clrScheme name="20080416research-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0416research-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20080416research-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0416research-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0416research-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0416research-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0416research-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0416research-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0416research-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0416research-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0416research-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0416research-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0416research-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0416research-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20080416research-4</Template>
  <TotalTime>0</TotalTime>
  <Words>1103</Words>
  <Application>Microsoft Office PowerPoint</Application>
  <PresentationFormat>On-screen Show (4:3)</PresentationFormat>
  <Paragraphs>448</Paragraphs>
  <Slides>74</Slides>
  <Notes>74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ＭＳ Ｐゴシック</vt:lpstr>
      <vt:lpstr>Arial</vt:lpstr>
      <vt:lpstr>Courier New</vt:lpstr>
      <vt:lpstr>Wingdings</vt:lpstr>
      <vt:lpstr>20080416research-4</vt:lpstr>
      <vt:lpstr>Introduction to Scripting Workshop 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Scripting Resources</vt:lpstr>
      <vt:lpstr>Scripting Resources</vt:lpstr>
      <vt:lpstr>Scripting Resources</vt:lpstr>
      <vt:lpstr>Cunix</vt:lpstr>
      <vt:lpstr>Access</vt:lpstr>
      <vt:lpstr>Access</vt:lpstr>
      <vt:lpstr>Access</vt:lpstr>
      <vt:lpstr>Access</vt:lpstr>
      <vt:lpstr>Quick Review</vt:lpstr>
      <vt:lpstr>Quick Review</vt:lpstr>
      <vt:lpstr>Workshop Setup</vt:lpstr>
      <vt:lpstr>Command Line Example</vt:lpstr>
      <vt:lpstr>Let’s Download Some Data</vt:lpstr>
      <vt:lpstr>Pipes</vt:lpstr>
      <vt:lpstr>Pipes</vt:lpstr>
      <vt:lpstr>Pipes</vt:lpstr>
      <vt:lpstr>wcount</vt:lpstr>
      <vt:lpstr>wcount</vt:lpstr>
      <vt:lpstr>wcount</vt:lpstr>
      <vt:lpstr>wcount</vt:lpstr>
      <vt:lpstr>wcount</vt:lpstr>
      <vt:lpstr>wcount</vt:lpstr>
      <vt:lpstr>wcount</vt:lpstr>
      <vt:lpstr>wcount</vt:lpstr>
      <vt:lpstr>wcount</vt:lpstr>
      <vt:lpstr>wcount</vt:lpstr>
      <vt:lpstr>file</vt:lpstr>
      <vt:lpstr>file</vt:lpstr>
      <vt:lpstr>wcount</vt:lpstr>
      <vt:lpstr>nano</vt:lpstr>
      <vt:lpstr>Edit wcount</vt:lpstr>
      <vt:lpstr>#!</vt:lpstr>
      <vt:lpstr>#!</vt:lpstr>
      <vt:lpstr>#!</vt:lpstr>
      <vt:lpstr>file</vt:lpstr>
      <vt:lpstr>Variables</vt:lpstr>
      <vt:lpstr>Variables</vt:lpstr>
      <vt:lpstr>Variables</vt:lpstr>
      <vt:lpstr>Variables</vt:lpstr>
      <vt:lpstr>Command Line Parameters</vt:lpstr>
      <vt:lpstr>Command Line Parameters</vt:lpstr>
      <vt:lpstr>Command Line Parameters</vt:lpstr>
      <vt:lpstr>Command Line Parameters</vt:lpstr>
      <vt:lpstr>Command Line Parameters</vt:lpstr>
      <vt:lpstr>Command Line Parameters</vt:lpstr>
      <vt:lpstr>Command Line Parameters</vt:lpstr>
      <vt:lpstr>Command Line Parameters</vt:lpstr>
      <vt:lpstr>Command Line Parameters</vt:lpstr>
      <vt:lpstr>if</vt:lpstr>
      <vt:lpstr>[, [[, ((</vt:lpstr>
      <vt:lpstr>[, [[, ((</vt:lpstr>
      <vt:lpstr>Comparison with [[</vt:lpstr>
      <vt:lpstr>if</vt:lpstr>
      <vt:lpstr>if</vt:lpstr>
      <vt:lpstr>if</vt:lpstr>
      <vt:lpstr>if</vt:lpstr>
      <vt:lpstr>File Tests</vt:lpstr>
      <vt:lpstr>if</vt:lpstr>
      <vt:lpstr>Add lines parameter</vt:lpstr>
      <vt:lpstr>while</vt:lpstr>
      <vt:lpstr>for</vt:lpstr>
      <vt:lpstr>for</vt:lpstr>
      <vt:lpstr>Adding Comments</vt:lpstr>
      <vt:lpstr>readyourmind</vt:lpstr>
      <vt:lpstr>Questions</vt:lpstr>
      <vt:lpstr>End of Slides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2015-10-16T19:55:19Z</dcterms:created>
  <dcterms:modified xsi:type="dcterms:W3CDTF">2016-02-24T23:04:39Z</dcterms:modified>
</cp:coreProperties>
</file>