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409" r:id="rId3"/>
    <p:sldId id="424" r:id="rId4"/>
    <p:sldId id="414" r:id="rId5"/>
    <p:sldId id="413" r:id="rId6"/>
    <p:sldId id="415" r:id="rId7"/>
    <p:sldId id="418" r:id="rId8"/>
    <p:sldId id="428" r:id="rId9"/>
    <p:sldId id="429" r:id="rId10"/>
    <p:sldId id="430" r:id="rId11"/>
    <p:sldId id="431" r:id="rId12"/>
    <p:sldId id="417" r:id="rId13"/>
    <p:sldId id="422" r:id="rId14"/>
    <p:sldId id="427" r:id="rId15"/>
    <p:sldId id="421" r:id="rId16"/>
    <p:sldId id="419" r:id="rId17"/>
    <p:sldId id="420" r:id="rId18"/>
    <p:sldId id="411" r:id="rId19"/>
    <p:sldId id="416" r:id="rId20"/>
    <p:sldId id="426" r:id="rId21"/>
    <p:sldId id="432" r:id="rId22"/>
    <p:sldId id="423" r:id="rId23"/>
    <p:sldId id="38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5560" autoAdjust="0"/>
  </p:normalViewPr>
  <p:slideViewPr>
    <p:cSldViewPr snapToGrid="0">
      <p:cViewPr>
        <p:scale>
          <a:sx n="82" d="100"/>
          <a:sy n="82" d="100"/>
        </p:scale>
        <p:origin x="-547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BCF19D-A9C0-4B7F-9184-A85031AC2775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5FACBB-4BA9-4B63-A10D-5D7A4F9B6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9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4399A7A-EC5F-4FFC-AF06-D288ED421C67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No </a:t>
            </a:r>
            <a:r>
              <a:rPr lang="en-US" altLang="en-US" dirty="0" err="1" smtClean="0">
                <a:ea typeface="ＭＳ Ｐゴシック" pitchFamily="34" charset="-128"/>
              </a:rPr>
              <a:t>facebook</a:t>
            </a:r>
            <a:r>
              <a:rPr lang="en-US" altLang="en-US" dirty="0" smtClean="0">
                <a:ea typeface="ＭＳ Ｐゴシック" pitchFamily="34" charset="-128"/>
              </a:rPr>
              <a:t>/</a:t>
            </a:r>
            <a:r>
              <a:rPr lang="en-US" altLang="en-US" dirty="0" err="1" smtClean="0">
                <a:ea typeface="ＭＳ Ｐゴシック" pitchFamily="34" charset="-128"/>
              </a:rPr>
              <a:t>tumblr</a:t>
            </a:r>
            <a:r>
              <a:rPr lang="en-US" altLang="en-US" dirty="0" smtClean="0">
                <a:ea typeface="ＭＳ Ｐゴシック" pitchFamily="34" charset="-128"/>
              </a:rPr>
              <a:t>/twitter/</a:t>
            </a:r>
            <a:r>
              <a:rPr lang="en-US" altLang="en-US" dirty="0" err="1" smtClean="0">
                <a:ea typeface="ＭＳ Ｐゴシック" pitchFamily="34" charset="-128"/>
              </a:rPr>
              <a:t>tindr</a:t>
            </a:r>
            <a:r>
              <a:rPr lang="en-US" altLang="en-US" dirty="0" smtClean="0">
                <a:ea typeface="ＭＳ Ｐゴシック" pitchFamily="34" charset="-128"/>
              </a:rPr>
              <a:t>/grinder/clash</a:t>
            </a:r>
            <a:r>
              <a:rPr lang="en-US" altLang="en-US" baseline="0" dirty="0" smtClean="0">
                <a:ea typeface="ＭＳ Ｐゴシック" pitchFamily="34" charset="-128"/>
              </a:rPr>
              <a:t> of clans </a:t>
            </a:r>
            <a:r>
              <a:rPr lang="en-US" altLang="en-US" baseline="0" dirty="0" err="1" smtClean="0">
                <a:ea typeface="ＭＳ Ｐゴシック" pitchFamily="34" charset="-128"/>
              </a:rPr>
              <a:t>ect</a:t>
            </a:r>
            <a:endParaRPr lang="en-US" altLang="en-US" baseline="0" dirty="0" smtClean="0">
              <a:ea typeface="ＭＳ Ｐゴシック" pitchFamily="34" charset="-128"/>
            </a:endParaRPr>
          </a:p>
          <a:p>
            <a:endParaRPr lang="en-US" altLang="en-US" baseline="0" dirty="0" smtClean="0">
              <a:ea typeface="ＭＳ Ｐゴシック" pitchFamily="34" charset="-128"/>
            </a:endParaRPr>
          </a:p>
          <a:p>
            <a:r>
              <a:rPr lang="en-US" altLang="en-US" baseline="0" dirty="0" smtClean="0">
                <a:ea typeface="ＭＳ Ｐゴシック" pitchFamily="34" charset="-128"/>
              </a:rPr>
              <a:t>Write in the morning when you have the most energy</a:t>
            </a:r>
          </a:p>
          <a:p>
            <a:endParaRPr lang="en-US" altLang="en-US" baseline="0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Using page</a:t>
            </a:r>
            <a:r>
              <a:rPr lang="en-US" altLang="en-US" baseline="0" dirty="0" smtClean="0">
                <a:ea typeface="ＭＳ Ｐゴシック" pitchFamily="34" charset="-128"/>
              </a:rPr>
              <a:t> breaks is the easiest way to not have to manually insert the page numbers</a:t>
            </a:r>
          </a:p>
          <a:p>
            <a:endParaRPr lang="en-US" altLang="en-US" baseline="0" dirty="0" smtClean="0">
              <a:ea typeface="ＭＳ Ｐゴシック" pitchFamily="34" charset="-128"/>
            </a:endParaRPr>
          </a:p>
          <a:p>
            <a:r>
              <a:rPr lang="en-US" altLang="en-US" baseline="0" dirty="0" smtClean="0">
                <a:ea typeface="ＭＳ Ｐゴシック" pitchFamily="34" charset="-128"/>
              </a:rPr>
              <a:t>Seriously look this over, also Ellie will speak more on formatting and things I wish I knew this time last year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There is a file format for </a:t>
            </a:r>
            <a:r>
              <a:rPr lang="en-US" altLang="en-US" dirty="0" err="1" smtClean="0">
                <a:ea typeface="ＭＳ Ｐゴシック" pitchFamily="34" charset="-128"/>
              </a:rPr>
              <a:t>LaTex</a:t>
            </a:r>
            <a:r>
              <a:rPr lang="en-US" altLang="en-US" baseline="0" dirty="0" smtClean="0">
                <a:ea typeface="ＭＳ Ｐゴシック" pitchFamily="34" charset="-128"/>
              </a:rPr>
              <a:t> online specifically for Columbia’s formatting 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You’ll be much more clear on the</a:t>
            </a:r>
            <a:r>
              <a:rPr lang="en-US" altLang="en-US" baseline="0" dirty="0" smtClean="0">
                <a:ea typeface="ＭＳ Ｐゴシック" pitchFamily="34" charset="-128"/>
              </a:rPr>
              <a:t> overarching story by the time you’re done writing it</a:t>
            </a:r>
          </a:p>
          <a:p>
            <a:endParaRPr lang="en-US" altLang="en-US" baseline="0" dirty="0" smtClean="0">
              <a:ea typeface="ＭＳ Ｐゴシック" pitchFamily="34" charset="-128"/>
            </a:endParaRPr>
          </a:p>
          <a:p>
            <a:r>
              <a:rPr lang="en-US" altLang="en-US" baseline="0" dirty="0" smtClean="0">
                <a:ea typeface="ＭＳ Ｐゴシック" pitchFamily="34" charset="-128"/>
              </a:rPr>
              <a:t>Highlight what each subtopic is for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D00B-BC71-4D7B-897B-83EE0D70188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44888"/>
            <a:ext cx="9144000" cy="3313112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4766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6713" y="3278188"/>
            <a:ext cx="457200" cy="4572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7" name="Picture 2" descr="G:\Presentations\20090625 - Journal paper review\crown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3355975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543800" cy="28194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078162"/>
          </a:xfrm>
        </p:spPr>
        <p:txBody>
          <a:bodyPr anchor="b"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1AF21-55C6-406E-9D23-74B842ABBBAF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A0E76-C7A6-4B65-A145-635E96772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4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68A9-39A7-4D34-A671-920F582E090A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EE1A7-3EBF-4F47-B3E5-4662F1C7E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8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5A45-1417-4EAD-9342-D67F3599BF8E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C05AF-809A-4A8E-8E38-62E2255E3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3747-01CA-496E-8EC1-8D2AA98A4D4F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6CEA-E8C4-4D28-AF90-1BC633A49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6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731520"/>
          </a:xfrm>
        </p:spPr>
        <p:txBody>
          <a:bodyPr>
            <a:normAutofit/>
          </a:bodyPr>
          <a:lstStyle>
            <a:lvl1pPr>
              <a:defRPr sz="36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FE2E-2DB2-4979-8483-015F996532D5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9E3C-D09C-4595-A2AF-42332FA1C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4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820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731520"/>
          </a:xfrm>
        </p:spPr>
        <p:txBody>
          <a:bodyPr>
            <a:normAutofit/>
          </a:bodyPr>
          <a:lstStyle>
            <a:lvl1pPr>
              <a:defRPr sz="36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E7D5C-3E3F-492C-B622-398F0529CF9E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39426-5C85-4E04-B740-1E51A3AA4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3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46400"/>
            <a:ext cx="9144000" cy="9937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019550"/>
            <a:ext cx="9144000" cy="2838450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6713" y="3741738"/>
            <a:ext cx="457200" cy="4572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6" name="Picture 2" descr="G:\Presentations\20090625 - Journal paper review\crown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3819525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10800000">
            <a:off x="0" y="0"/>
            <a:ext cx="9144000" cy="2867025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971801"/>
            <a:ext cx="7656513" cy="914400"/>
          </a:xfrm>
        </p:spPr>
        <p:txBody>
          <a:bodyPr/>
          <a:lstStyle>
            <a:lvl1pPr algn="l">
              <a:defRPr lang="en-US" dirty="0" smtClean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5734-362A-488E-B7EE-060402C203DA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BFDE-2EB9-459C-9D83-73EE2000E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5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107C3-E4EA-4EF9-88F8-D6F96D08DB6B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425E3-8B4D-4DB7-9715-A9B35BC7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7512"/>
            <a:ext cx="4040188" cy="4789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47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7512"/>
            <a:ext cx="4041775" cy="4789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5885-F069-49B1-9329-59F0FC7D14D4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EB526-446B-4D43-A1E5-725756161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8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2B4D-08CB-4E99-977D-796FBAE573F2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69402-ADD4-4BF3-89DE-7C1D17A9C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8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DC2AC-40B8-4282-B1F8-A0BF8413B72C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3C6F-DAFF-446B-A39D-ED5248761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8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E39BC-85A9-4336-AE56-A4BED70F319C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F9AB-4C2C-4F46-A018-CD8D1C132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0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8175"/>
            <a:ext cx="9144000" cy="6254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363"/>
            <a:ext cx="82296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E8C5BE-42AD-42D8-B893-5EAF932F54C2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5F0583-FB26-40FA-8049-34A7318F0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7" r:id="rId2"/>
    <p:sldLayoutId id="2147484154" r:id="rId3"/>
    <p:sldLayoutId id="2147484155" r:id="rId4"/>
    <p:sldLayoutId id="2147484148" r:id="rId5"/>
    <p:sldLayoutId id="2147484149" r:id="rId6"/>
    <p:sldLayoutId id="2147484150" r:id="rId7"/>
    <p:sldLayoutId id="2147484151" r:id="rId8"/>
    <p:sldLayoutId id="2147484156" r:id="rId9"/>
    <p:sldLayoutId id="2147484157" r:id="rId10"/>
    <p:sldLayoutId id="2147484152" r:id="rId11"/>
    <p:sldLayoutId id="214748415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D9D9D9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D9D9D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D9D9D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D9D9D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D9D9D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D9D9D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D9D9D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D9D9D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D9D9D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1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Matt Downs</a:t>
            </a:r>
          </a:p>
          <a:p>
            <a:pPr algn="ctr" eaLnBrk="1" hangingPunct="1">
              <a:lnSpc>
                <a:spcPct val="80000"/>
              </a:lnSpc>
            </a:pPr>
            <a:endParaRPr lang="en-US" altLang="en-US" sz="1700" dirty="0" smtClean="0">
              <a:ea typeface="ＭＳ Ｐゴシック" pitchFamily="34" charset="-128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en-US" sz="1700" dirty="0" smtClean="0">
                <a:ea typeface="ＭＳ Ｐゴシック" pitchFamily="34" charset="-128"/>
              </a:rPr>
              <a:t>Getting Ahead: Dissertation Boot Camp</a:t>
            </a:r>
          </a:p>
          <a:p>
            <a:pPr algn="ctr" eaLnBrk="1" hangingPunct="1">
              <a:lnSpc>
                <a:spcPct val="80000"/>
              </a:lnSpc>
            </a:pPr>
            <a:endParaRPr lang="en-US" altLang="en-US" sz="1700" dirty="0" smtClean="0">
              <a:ea typeface="ＭＳ Ｐゴシック" pitchFamily="34" charset="-128"/>
            </a:endParaRPr>
          </a:p>
          <a:p>
            <a:pPr algn="ctr"/>
            <a:r>
              <a:rPr lang="en-US" altLang="en-US" sz="1800" dirty="0" smtClean="0">
                <a:ea typeface="ＭＳ Ｐゴシック" pitchFamily="34" charset="-128"/>
              </a:rPr>
              <a:t>February 25</a:t>
            </a:r>
            <a:r>
              <a:rPr lang="en-US" altLang="en-US" sz="1800" baseline="30000" dirty="0" smtClean="0">
                <a:ea typeface="ＭＳ Ｐゴシック" pitchFamily="34" charset="-128"/>
              </a:rPr>
              <a:t>th</a:t>
            </a:r>
            <a:r>
              <a:rPr lang="en-US" altLang="en-US" sz="1800" dirty="0" smtClean="0">
                <a:ea typeface="ＭＳ Ｐゴシック" pitchFamily="34" charset="-128"/>
              </a:rPr>
              <a:t>, </a:t>
            </a:r>
            <a:r>
              <a:rPr lang="en-US" altLang="en-US" sz="1800" dirty="0" smtClean="0">
                <a:ea typeface="ＭＳ Ｐゴシック" pitchFamily="34" charset="-128"/>
              </a:rPr>
              <a:t>2016</a:t>
            </a:r>
            <a:endParaRPr lang="en-US" altLang="en-US" sz="1800" dirty="0" smtClean="0">
              <a:ea typeface="ＭＳ Ｐゴシック" pitchFamily="34" charset="-128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en-US" sz="1700" dirty="0" smtClean="0">
              <a:ea typeface="ＭＳ Ｐゴシック" pitchFamily="34" charset="-128"/>
            </a:endParaRP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600" dirty="0" smtClean="0">
                <a:solidFill>
                  <a:srgbClr val="D9D9D9"/>
                </a:solidFill>
                <a:ea typeface="ＭＳ Ｐゴシック" pitchFamily="34" charset="-128"/>
              </a:rPr>
              <a:t>I wrote a dissertation and you can 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You wrote some papers? Spruce them up and put them here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Transitional paragraph building off of last chapter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As you move forward, note what methods you have already covered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Conversely if you have only written one paper: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600" dirty="0" smtClean="0">
                <a:latin typeface="Lao UI" pitchFamily="34" charset="0"/>
              </a:rPr>
              <a:t>Use chapters to go through your research process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600" dirty="0" smtClean="0">
                <a:latin typeface="Lao UI" pitchFamily="34" charset="0"/>
              </a:rPr>
              <a:t>Discuss here </a:t>
            </a:r>
            <a:r>
              <a:rPr lang="en-US" altLang="en-US" sz="1600" dirty="0">
                <a:latin typeface="Lao UI" pitchFamily="34" charset="0"/>
              </a:rPr>
              <a:t>the </a:t>
            </a:r>
            <a:r>
              <a:rPr lang="en-US" altLang="en-US" sz="1600" dirty="0" smtClean="0">
                <a:latin typeface="Lao UI" pitchFamily="34" charset="0"/>
              </a:rPr>
              <a:t>intricate methods that took you 6 months, but don’t fit into a paper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List contributions at the end of each chapter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600" dirty="0" smtClean="0">
                <a:latin typeface="Lao UI" pitchFamily="34" charset="0"/>
              </a:rPr>
              <a:t>You’re awesome, but not that awesome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 smtClean="0">
              <a:latin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1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End with an Impact section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Tie together the main points from all the prior chapters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Take home message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Your work is important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Future work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Research is never done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Limit when you give this section to your PI to edit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 smtClean="0">
              <a:latin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</a:t>
            </a:r>
            <a:r>
              <a:rPr lang="el-GR" dirty="0" smtClean="0">
                <a:latin typeface="Arial"/>
                <a:cs typeface="Arial"/>
              </a:rPr>
              <a:t>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The Monastic Way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Taking your time and writing it down line by line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Minimal editing as you’re happy with the way it’s written the first time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Word Vomiting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Write until your hand hurts or you run out of thought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Takes multiple edits to clean up properly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8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Keep in mind your audience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You should want your information to be read easily across </a:t>
            </a:r>
            <a:r>
              <a:rPr lang="en-US" altLang="en-US" sz="2000" dirty="0" smtClean="0">
                <a:latin typeface="Lao UI" pitchFamily="34" charset="0"/>
              </a:rPr>
              <a:t>departments within </a:t>
            </a:r>
            <a:r>
              <a:rPr lang="en-US" altLang="en-US" sz="2000" dirty="0" smtClean="0">
                <a:latin typeface="Lao UI" pitchFamily="34" charset="0"/>
              </a:rPr>
              <a:t>your field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Try to avoid colloquial terms or jargons specific to your field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Know when to introduce commonly discussed figures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Insert references as you go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 smtClean="0">
              <a:latin typeface="Lao UI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9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692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Extract the highest quality from your papers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Flow charts are great for showing outline in the introduction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No figure requirement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Have as many figures as necessary to make your point clear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Center figures / tables with captions below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Use equation software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err="1" smtClean="0">
                <a:latin typeface="Lao UI" pitchFamily="34" charset="0"/>
              </a:rPr>
              <a:t>MathCast</a:t>
            </a:r>
            <a:endParaRPr lang="en-US" altLang="en-US" sz="2000" dirty="0" smtClean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err="1" smtClean="0">
                <a:latin typeface="Lao UI" pitchFamily="34" charset="0"/>
              </a:rPr>
              <a:t>MathType</a:t>
            </a:r>
            <a:r>
              <a:rPr lang="en-US" altLang="en-US" sz="2000" dirty="0" smtClean="0">
                <a:latin typeface="Lao UI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 smtClean="0">
              <a:latin typeface="Lao UI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/ Equations /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Don’t edit something you just finished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Give your brain a break from that topic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Do edit sections before moving onto the next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You don’t want plot holes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Don’t worry about formatting the figures properly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Everything will keep shifting around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Do go over everything you’ve finished so far at the end of the week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9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363"/>
            <a:ext cx="9144000" cy="7318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4" y="1150938"/>
            <a:ext cx="8833485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Use software to keep them in order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err="1" smtClean="0">
                <a:latin typeface="Lao UI" pitchFamily="34" charset="0"/>
              </a:rPr>
              <a:t>Mendeley</a:t>
            </a:r>
            <a:endParaRPr lang="en-US" altLang="en-US" sz="2000" dirty="0" smtClean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EndNote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If you reference it, read it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Use the tools in MS word to automatically update references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Seriously I didn’t so this and going through manually changing things is the </a:t>
            </a:r>
            <a:r>
              <a:rPr lang="en-US" altLang="en-US" sz="2000" u="sng" dirty="0" smtClean="0">
                <a:latin typeface="Lao UI" pitchFamily="34" charset="0"/>
              </a:rPr>
              <a:t>worst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>
              <a:latin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8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If you know your defense date, aim to be FINISHED a month ahead of that date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Set personal deadlines and stick to them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The occasional all-nighter can be super productive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Write your dissertation in sections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Facilitates editing by your peers and PI</a:t>
            </a:r>
            <a:endParaRPr lang="en-US" altLang="en-US" sz="2400" dirty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Allows you to see how far you’ve come along, and how far you need to go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Deadlines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2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363"/>
            <a:ext cx="9144000" cy="7318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4" y="1150938"/>
            <a:ext cx="8833485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Take time to construct a few good playlists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Switch it up depending on what you’re working on and time of day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Lyric free music tends to be better while constructing first drafts and editing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Working on figures? Go to what gives you the most energy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>
                <a:latin typeface="Lao UI" pitchFamily="34" charset="0"/>
              </a:rPr>
              <a:t>If you’re using a streaming service, pay for no </a:t>
            </a:r>
            <a:r>
              <a:rPr lang="en-US" altLang="en-US" sz="2400" dirty="0" smtClean="0">
                <a:latin typeface="Lao UI" pitchFamily="34" charset="0"/>
              </a:rPr>
              <a:t>ads</a:t>
            </a:r>
            <a:endParaRPr lang="en-US" altLang="en-US" sz="2400" dirty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>
              <a:latin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43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363"/>
            <a:ext cx="9144000" cy="7318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Writing Location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4" y="1150938"/>
            <a:ext cx="883348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Go where you are most focused / confortable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If lab isn’t your happy writing space, leave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Switch up locations throughout the day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Find a place that allows you to eat/drink so you don’t have to break your flow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Apartments can work great, but there’s always the danger of the bed and over napping </a:t>
            </a:r>
            <a:endParaRPr lang="en-US" altLang="en-US" sz="20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>
              <a:latin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7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Congrats</a:t>
            </a:r>
            <a:r>
              <a:rPr lang="en-US" altLang="en-US" sz="2400" dirty="0">
                <a:latin typeface="Lao UI" pitchFamily="34" charset="0"/>
              </a:rPr>
              <a:t>! You’re almost there, but not </a:t>
            </a:r>
            <a:r>
              <a:rPr lang="en-US" altLang="en-US" sz="2400" dirty="0" smtClean="0">
                <a:latin typeface="Lao UI" pitchFamily="34" charset="0"/>
              </a:rPr>
              <a:t>quite.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Last hurdles: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Dissertation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Gathering </a:t>
            </a:r>
            <a:r>
              <a:rPr lang="en-US" altLang="en-US" sz="2400" dirty="0" smtClean="0">
                <a:latin typeface="Lao UI" pitchFamily="34" charset="0"/>
              </a:rPr>
              <a:t>your committee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Defending</a:t>
            </a:r>
            <a:endParaRPr lang="en-US" altLang="en-US" sz="2400" dirty="0">
              <a:latin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thoughts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2873" y="1150932"/>
            <a:ext cx="883348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Congrats! You’re almost there, but not quite.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Last hurdles: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Dissertation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Lao UI" pitchFamily="34" charset="0"/>
              </a:rPr>
              <a:t>Gathering your committee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Lao UI" pitchFamily="34" charset="0"/>
              </a:rPr>
              <a:t>Defending</a:t>
            </a:r>
            <a:endParaRPr lang="en-US" altLang="en-US" sz="2400" dirty="0">
              <a:solidFill>
                <a:schemeClr val="bg1">
                  <a:lumMod val="50000"/>
                </a:schemeClr>
              </a:solidFill>
              <a:latin typeface="Lao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363"/>
            <a:ext cx="9144000" cy="7318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Breaks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4" y="1150938"/>
            <a:ext cx="8833485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You really need to take breaks</a:t>
            </a:r>
            <a:endParaRPr lang="en-US" altLang="en-US" sz="2000" dirty="0" smtClean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Exercise</a:t>
            </a:r>
            <a:endParaRPr lang="en-US" altLang="en-US" sz="1600" u="sng" dirty="0" smtClean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Some mindless distraction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Cook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If you’re on/ahead of schedule, take a night off</a:t>
            </a:r>
          </a:p>
          <a:p>
            <a:pPr marL="45720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en-US" sz="2000" dirty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>
              <a:latin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363"/>
            <a:ext cx="9144000" cy="7318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Cuba, 1960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4" y="1150938"/>
            <a:ext cx="883348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If you don’t have all your work published yet: Embargo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600" dirty="0" smtClean="0">
                <a:latin typeface="Lao UI" pitchFamily="34" charset="0"/>
              </a:rPr>
              <a:t>You can put an embargo on your work for 1-2 years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600" dirty="0" smtClean="0">
                <a:latin typeface="Lao UI" pitchFamily="34" charset="0"/>
              </a:rPr>
              <a:t>Title and abstract will still show up during a search</a:t>
            </a:r>
            <a:endParaRPr lang="en-US" altLang="en-US" sz="1600" dirty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>
              <a:latin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6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size matter?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680" y="1042034"/>
            <a:ext cx="6705307" cy="550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Ideally, after all your research is finished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If not, write when you’re the most focused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Start sooner than you think</a:t>
            </a:r>
            <a:endParaRPr lang="en-US" altLang="en-US" sz="2000" dirty="0" smtClean="0">
              <a:latin typeface="Lao UI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start writing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54159" y="4537346"/>
            <a:ext cx="6642175" cy="981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4400" u="sng" dirty="0" smtClean="0">
                <a:latin typeface="Lao UI" pitchFamily="34" charset="0"/>
              </a:rPr>
              <a:t>DO NOT </a:t>
            </a:r>
            <a:r>
              <a:rPr lang="en-US" altLang="en-US" sz="4400" u="sng" dirty="0">
                <a:latin typeface="Lao UI" pitchFamily="34" charset="0"/>
              </a:rPr>
              <a:t>PROCRASTINATE</a:t>
            </a:r>
          </a:p>
        </p:txBody>
      </p:sp>
    </p:spTree>
    <p:extLst>
      <p:ext uri="{BB962C8B-B14F-4D97-AF65-F5344CB8AC3E}">
        <p14:creationId xmlns:p14="http://schemas.microsoft.com/office/powerpoint/2010/main" val="18984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Formatting: Guidelines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0375" y="990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proxima-nova"/>
                <a:cs typeface="Arial" pitchFamily="34" charset="0"/>
              </a:rPr>
              <a:t> 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4" y="1150938"/>
            <a:ext cx="8833485" cy="233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Lao UI" pitchFamily="34" charset="0"/>
              </a:rPr>
              <a:t>Everything you need to know and adhere to: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en-US" sz="2400" dirty="0">
              <a:latin typeface="Lao UI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2500" dirty="0">
                <a:latin typeface="Lao UI" pitchFamily="34" charset="0"/>
              </a:rPr>
              <a:t>http://gsas.columbia.edu/content/formatting-guidelines</a:t>
            </a:r>
            <a:endParaRPr lang="en-US" altLang="en-US" sz="25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400" dirty="0" smtClean="0">
              <a:latin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8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Formatting: General Outline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256582"/>
              </p:ext>
            </p:extLst>
          </p:nvPr>
        </p:nvGraphicFramePr>
        <p:xfrm>
          <a:off x="1156987" y="841304"/>
          <a:ext cx="7063273" cy="5603696"/>
        </p:xfrm>
        <a:graphic>
          <a:graphicData uri="http://schemas.openxmlformats.org/drawingml/2006/table">
            <a:tbl>
              <a:tblPr/>
              <a:tblGrid>
                <a:gridCol w="2049625"/>
                <a:gridCol w="2506824"/>
                <a:gridCol w="2506824"/>
              </a:tblGrid>
              <a:tr h="364177">
                <a:tc gridSpan="2">
                  <a:txBody>
                    <a:bodyPr/>
                    <a:lstStyle/>
                    <a:p>
                      <a:pPr algn="l"/>
                      <a:r>
                        <a:rPr lang="en-US" sz="1100" i="1"/>
                        <a:t>Required Order</a:t>
                      </a:r>
                      <a:endParaRPr lang="en-US" sz="1100"/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E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i="1"/>
                        <a:t>Page Numbering</a:t>
                      </a:r>
                      <a:endParaRPr lang="en-US" sz="1100"/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EEC"/>
                    </a:solidFill>
                  </a:tcPr>
                </a:tc>
              </a:tr>
              <a:tr h="329493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Cover pages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and abstract</a:t>
                      </a:r>
                    </a:p>
                  </a:txBody>
                  <a:tcPr marL="14288" marR="14288" marT="14288" marB="1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1. Title Page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1400"/>
                        <a:t>No page numbers; pages are not counted</a:t>
                      </a:r>
                    </a:p>
                  </a:txBody>
                  <a:tcPr marL="14288" marR="14288" marT="14288" marB="1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</a:tr>
              <a:tr h="364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2. Copyright Page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1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3. Abstract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177"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Prefatory pages</a:t>
                      </a:r>
                    </a:p>
                  </a:txBody>
                  <a:tcPr marL="14288" marR="14288" marT="14288" marB="1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E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1. Table of Contents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EEC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en-US" sz="1400"/>
                        <a:t>Lower case Roman numerals beginning with "i" centered at the bottom of each page</a:t>
                      </a:r>
                    </a:p>
                  </a:txBody>
                  <a:tcPr marL="14288" marR="14288" marT="14288" marB="1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EEC"/>
                    </a:solidFill>
                  </a:tcPr>
                </a:tc>
              </a:tr>
              <a:tr h="532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2. List of Charts, Graphs, Illustrations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3. Acknowledgments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1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4. Dedication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5. Preface (if applicable)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2669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Main body and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all other pages</a:t>
                      </a:r>
                    </a:p>
                  </a:txBody>
                  <a:tcPr marL="14288" marR="14288" marT="14288" marB="1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1. Main body of the dissertation (including all introduction and chapter pages, graphs, photos, figures, and tables)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Arabic numerals beginning with "1" centered at the bottom of each page</a:t>
                      </a:r>
                    </a:p>
                  </a:txBody>
                  <a:tcPr marL="14288" marR="14288" marT="14288" marB="1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</a:tr>
              <a:tr h="532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2. References and/or Bibliography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3. Appendices (if applicable)</a:t>
                      </a:r>
                    </a:p>
                  </a:txBody>
                  <a:tcPr marL="14288" marR="14288" marT="14288" marB="142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0375" y="990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proxima-nova"/>
                <a:cs typeface="Arial" pitchFamily="34" charset="0"/>
              </a:rPr>
              <a:t> 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Find out the style prior members of your lab/department used</a:t>
            </a:r>
            <a:endParaRPr lang="en-US" altLang="en-US" sz="1200" dirty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GSAS recommends: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Kate </a:t>
            </a:r>
            <a:r>
              <a:rPr lang="en-US" altLang="en-US" sz="2000" dirty="0" err="1" smtClean="0">
                <a:latin typeface="Lao UI" pitchFamily="34" charset="0"/>
              </a:rPr>
              <a:t>Turabin</a:t>
            </a:r>
            <a:r>
              <a:rPr lang="en-US" altLang="en-US" sz="2000" dirty="0" smtClean="0">
                <a:latin typeface="Lao UI" pitchFamily="34" charset="0"/>
              </a:rPr>
              <a:t>, </a:t>
            </a:r>
            <a:r>
              <a:rPr lang="en-US" altLang="en-US" sz="2000" i="1" dirty="0" smtClean="0">
                <a:latin typeface="Lao UI" pitchFamily="34" charset="0"/>
              </a:rPr>
              <a:t>A Manual for Writers of Term Papers, Theses, and Dissertations</a:t>
            </a:r>
            <a:r>
              <a:rPr lang="en-US" altLang="en-US" sz="2000" dirty="0" smtClean="0">
                <a:latin typeface="Lao UI" pitchFamily="34" charset="0"/>
              </a:rPr>
              <a:t>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i="1" dirty="0" smtClean="0">
                <a:latin typeface="Lao UI" pitchFamily="34" charset="0"/>
              </a:rPr>
              <a:t>MLA Style Sheet</a:t>
            </a:r>
            <a:r>
              <a:rPr lang="en-US" altLang="en-US" sz="2000" dirty="0" smtClean="0">
                <a:latin typeface="Lao UI" pitchFamily="34" charset="0"/>
              </a:rPr>
              <a:t>, New York Modern Language Association of America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i="1" dirty="0" smtClean="0">
                <a:latin typeface="Lao UI" pitchFamily="34" charset="0"/>
              </a:rPr>
              <a:t>The Chicago Manual of Style, </a:t>
            </a:r>
            <a:r>
              <a:rPr lang="en-US" altLang="en-US" sz="2000" dirty="0" smtClean="0">
                <a:latin typeface="Lao UI" pitchFamily="34" charset="0"/>
              </a:rPr>
              <a:t>University of Chicago Press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i="1" dirty="0" smtClean="0">
                <a:latin typeface="Lao UI" pitchFamily="34" charset="0"/>
              </a:rPr>
              <a:t>Publication Manual</a:t>
            </a:r>
            <a:r>
              <a:rPr lang="en-US" altLang="en-US" sz="2000" dirty="0" smtClean="0">
                <a:latin typeface="Lao UI" pitchFamily="34" charset="0"/>
              </a:rPr>
              <a:t>, American </a:t>
            </a:r>
            <a:r>
              <a:rPr lang="en-US" altLang="en-US" sz="2000" dirty="0" err="1" smtClean="0">
                <a:latin typeface="Lao UI" pitchFamily="34" charset="0"/>
              </a:rPr>
              <a:t>Psycological</a:t>
            </a:r>
            <a:r>
              <a:rPr lang="en-US" altLang="en-US" sz="2000" dirty="0" smtClean="0">
                <a:latin typeface="Lao UI" pitchFamily="34" charset="0"/>
              </a:rPr>
              <a:t> Association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Formatting: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2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Writing a clean detailed outline ALWAYS helps fleshing out the rest of the dissertation</a:t>
            </a:r>
            <a:endParaRPr lang="en-US" altLang="en-US" sz="1600" dirty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Basic outline provided via Formatting Guidelines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Build off of your paper(s)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If you have multiple papers reorganize them in a way to tell a coherent story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Does not have to be linear with time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If you’re more of a visual person, use post-it notes on a wall to reorganize the flow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2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Save the abstract for last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Follow normal abstract protocol, but without word limit</a:t>
            </a:r>
          </a:p>
          <a:p>
            <a:pPr marL="45720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en-US" sz="20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Use the introduction as a verbose outline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It’s a glorified abstract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List out your specific aims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327775"/>
            <a:ext cx="9144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latin typeface="Lao UI" pitchFamily="34" charset="0"/>
                <a:ea typeface="Arial" charset="0"/>
                <a:cs typeface="Lao UI" pitchFamily="34" charset="0"/>
              </a:rPr>
              <a:t>    </a:t>
            </a:r>
            <a:endParaRPr lang="en-US" altLang="en-US" sz="800" dirty="0">
              <a:latin typeface="Lao UI" pitchFamily="34" charset="0"/>
              <a:ea typeface="Arial" charset="0"/>
              <a:cs typeface="Lao U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874" y="1150938"/>
            <a:ext cx="8833485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Cover </a:t>
            </a:r>
            <a:r>
              <a:rPr lang="en-US" altLang="en-US" sz="2400" u="sng" dirty="0" smtClean="0">
                <a:latin typeface="Lao UI" pitchFamily="34" charset="0"/>
              </a:rPr>
              <a:t>ALL</a:t>
            </a:r>
            <a:r>
              <a:rPr lang="en-US" altLang="en-US" sz="2400" dirty="0" smtClean="0">
                <a:latin typeface="Lao UI" pitchFamily="34" charset="0"/>
              </a:rPr>
              <a:t> the fundamental information needed in the background section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What research are you building upon?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How does that mathematical model work?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What does this organ do?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Where was the Roman Empire in </a:t>
            </a:r>
            <a:r>
              <a:rPr lang="en-US" altLang="en-US" sz="2000" dirty="0" smtClean="0">
                <a:latin typeface="Lao UI" pitchFamily="34" charset="0"/>
              </a:rPr>
              <a:t>1000 AD?</a:t>
            </a:r>
            <a:endParaRPr lang="en-US" altLang="en-US" sz="2000" dirty="0" smtClean="0">
              <a:latin typeface="Lao U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 smtClean="0">
                <a:latin typeface="Lao UI" pitchFamily="34" charset="0"/>
              </a:rPr>
              <a:t>Use the Motivation section to cover </a:t>
            </a:r>
            <a:r>
              <a:rPr lang="en-US" altLang="en-US" sz="2400" u="sng" dirty="0" smtClean="0">
                <a:latin typeface="Lao UI" pitchFamily="34" charset="0"/>
              </a:rPr>
              <a:t>WHY</a:t>
            </a:r>
            <a:endParaRPr lang="en-US" altLang="en-US" sz="2400" dirty="0" smtClean="0">
              <a:latin typeface="Lao UI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Why are/did you study this topic?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>
                <a:latin typeface="Lao UI" pitchFamily="34" charset="0"/>
              </a:rPr>
              <a:t>Who does this knowledge apply to?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2000" dirty="0" smtClean="0">
              <a:latin typeface="Lao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4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EIL version 1.01 - example">
  <a:themeElements>
    <a:clrScheme name="UEIL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E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UEIL version 1.01 - example</Template>
  <TotalTime>43189</TotalTime>
  <Words>1174</Words>
  <Application>Microsoft Office PowerPoint</Application>
  <PresentationFormat>On-screen Show (4:3)</PresentationFormat>
  <Paragraphs>220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UEIL version 1.01 - example</vt:lpstr>
      <vt:lpstr>I wrote a dissertation and you can too</vt:lpstr>
      <vt:lpstr>Initial thoughts</vt:lpstr>
      <vt:lpstr>When to start writing</vt:lpstr>
      <vt:lpstr>Formatting: Guidelines</vt:lpstr>
      <vt:lpstr>Formatting: General Outline</vt:lpstr>
      <vt:lpstr>Formatting: Style</vt:lpstr>
      <vt:lpstr>The Outline</vt:lpstr>
      <vt:lpstr>In The Beginning</vt:lpstr>
      <vt:lpstr>Background Check</vt:lpstr>
      <vt:lpstr>Chapters</vt:lpstr>
      <vt:lpstr>And the Ω</vt:lpstr>
      <vt:lpstr>Writing Techniques</vt:lpstr>
      <vt:lpstr>While Writing</vt:lpstr>
      <vt:lpstr>Figures / Equations / Table</vt:lpstr>
      <vt:lpstr>Editing</vt:lpstr>
      <vt:lpstr>References</vt:lpstr>
      <vt:lpstr>Personal Deadlines</vt:lpstr>
      <vt:lpstr>Music</vt:lpstr>
      <vt:lpstr>Writing Location</vt:lpstr>
      <vt:lpstr>Breaks</vt:lpstr>
      <vt:lpstr>Cuba, 1960</vt:lpstr>
      <vt:lpstr>Does size matter?</vt:lpstr>
      <vt:lpstr>Questions?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Mania</dc:creator>
  <cp:lastModifiedBy>Columbia University</cp:lastModifiedBy>
  <cp:revision>275</cp:revision>
  <dcterms:created xsi:type="dcterms:W3CDTF">2014-03-17T20:25:37Z</dcterms:created>
  <dcterms:modified xsi:type="dcterms:W3CDTF">2016-02-25T20:28:26Z</dcterms:modified>
</cp:coreProperties>
</file>