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98"/>
  </p:notesMasterIdLst>
  <p:handoutMasterIdLst>
    <p:handoutMasterId r:id="rId99"/>
  </p:handoutMasterIdLst>
  <p:sldIdLst>
    <p:sldId id="256" r:id="rId2"/>
    <p:sldId id="267" r:id="rId3"/>
    <p:sldId id="279" r:id="rId4"/>
    <p:sldId id="459" r:id="rId5"/>
    <p:sldId id="460" r:id="rId6"/>
    <p:sldId id="359" r:id="rId7"/>
    <p:sldId id="360" r:id="rId8"/>
    <p:sldId id="361" r:id="rId9"/>
    <p:sldId id="362" r:id="rId10"/>
    <p:sldId id="415" r:id="rId11"/>
    <p:sldId id="439" r:id="rId12"/>
    <p:sldId id="436" r:id="rId13"/>
    <p:sldId id="364" r:id="rId14"/>
    <p:sldId id="363" r:id="rId15"/>
    <p:sldId id="288" r:id="rId16"/>
    <p:sldId id="278" r:id="rId17"/>
    <p:sldId id="281" r:id="rId18"/>
    <p:sldId id="282" r:id="rId19"/>
    <p:sldId id="333" r:id="rId20"/>
    <p:sldId id="33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80" r:id="rId36"/>
    <p:sldId id="379" r:id="rId37"/>
    <p:sldId id="381" r:id="rId38"/>
    <p:sldId id="382" r:id="rId39"/>
    <p:sldId id="384" r:id="rId40"/>
    <p:sldId id="383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07" r:id="rId64"/>
    <p:sldId id="408" r:id="rId65"/>
    <p:sldId id="409" r:id="rId66"/>
    <p:sldId id="410" r:id="rId67"/>
    <p:sldId id="411" r:id="rId68"/>
    <p:sldId id="413" r:id="rId69"/>
    <p:sldId id="441" r:id="rId70"/>
    <p:sldId id="456" r:id="rId71"/>
    <p:sldId id="457" r:id="rId72"/>
    <p:sldId id="458" r:id="rId73"/>
    <p:sldId id="442" r:id="rId74"/>
    <p:sldId id="414" r:id="rId75"/>
    <p:sldId id="426" r:id="rId76"/>
    <p:sldId id="420" r:id="rId77"/>
    <p:sldId id="422" r:id="rId78"/>
    <p:sldId id="423" r:id="rId79"/>
    <p:sldId id="424" r:id="rId80"/>
    <p:sldId id="425" r:id="rId81"/>
    <p:sldId id="428" r:id="rId82"/>
    <p:sldId id="429" r:id="rId83"/>
    <p:sldId id="431" r:id="rId84"/>
    <p:sldId id="446" r:id="rId85"/>
    <p:sldId id="430" r:id="rId86"/>
    <p:sldId id="447" r:id="rId87"/>
    <p:sldId id="448" r:id="rId88"/>
    <p:sldId id="432" r:id="rId89"/>
    <p:sldId id="449" r:id="rId90"/>
    <p:sldId id="450" r:id="rId91"/>
    <p:sldId id="451" r:id="rId92"/>
    <p:sldId id="452" r:id="rId93"/>
    <p:sldId id="453" r:id="rId94"/>
    <p:sldId id="427" r:id="rId95"/>
    <p:sldId id="454" r:id="rId96"/>
    <p:sldId id="455" r:id="rId9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53F75"/>
    <a:srgbClr val="9CC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5" autoAdjust="0"/>
    <p:restoredTop sz="86381" autoAdjust="0"/>
  </p:normalViewPr>
  <p:slideViewPr>
    <p:cSldViewPr>
      <p:cViewPr>
        <p:scale>
          <a:sx n="71" d="100"/>
          <a:sy n="71" d="100"/>
        </p:scale>
        <p:origin x="-143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40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4DF8D46B-0260-404E-A35A-629FCF9FE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AAB9D303-476D-468B-8086-5F6C3630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5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9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0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77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224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9D303-476D-468B-8086-5F6C3630F959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CC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645025"/>
            <a:ext cx="6553200" cy="99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15000"/>
            <a:ext cx="4876800" cy="381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343" name="Picture 7" descr="CUIT_logo_1color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53000"/>
            <a:ext cx="2173288" cy="1668463"/>
          </a:xfrm>
          <a:prstGeom prst="rect">
            <a:avLst/>
          </a:prstGeom>
          <a:noFill/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-500063" y="449263"/>
            <a:ext cx="4538663" cy="3694112"/>
            <a:chOff x="-315" y="593"/>
            <a:chExt cx="2478" cy="2017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 rot="-2034782">
              <a:off x="-315" y="1093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 rot="-2034782">
              <a:off x="429" y="593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rot="-2034782">
              <a:off x="922" y="1326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 rot="-2034782">
              <a:off x="178" y="1826"/>
              <a:ext cx="784" cy="7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9" name="Group 13"/>
            <p:cNvGrpSpPr>
              <a:grpSpLocks/>
            </p:cNvGrpSpPr>
            <p:nvPr/>
          </p:nvGrpSpPr>
          <p:grpSpPr bwMode="auto">
            <a:xfrm rot="-2034782">
              <a:off x="483" y="925"/>
              <a:ext cx="1680" cy="1668"/>
              <a:chOff x="4368" y="2981"/>
              <a:chExt cx="720" cy="715"/>
            </a:xfrm>
          </p:grpSpPr>
          <p:sp>
            <p:nvSpPr>
              <p:cNvPr id="14350" name="Rectangle 14"/>
              <p:cNvSpPr>
                <a:spLocks noChangeArrowheads="1"/>
              </p:cNvSpPr>
              <p:nvPr/>
            </p:nvSpPr>
            <p:spPr bwMode="auto">
              <a:xfrm>
                <a:off x="4368" y="2981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Rectangle 15"/>
              <p:cNvSpPr>
                <a:spLocks noChangeArrowheads="1"/>
              </p:cNvSpPr>
              <p:nvPr/>
            </p:nvSpPr>
            <p:spPr bwMode="auto">
              <a:xfrm>
                <a:off x="4752" y="2981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4752" y="3360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Rectangle 17"/>
              <p:cNvSpPr>
                <a:spLocks noChangeArrowheads="1"/>
              </p:cNvSpPr>
              <p:nvPr/>
            </p:nvSpPr>
            <p:spPr bwMode="auto">
              <a:xfrm>
                <a:off x="4368" y="3360"/>
                <a:ext cx="336" cy="336"/>
              </a:xfrm>
              <a:prstGeom prst="rect">
                <a:avLst/>
              </a:prstGeom>
              <a:solidFill>
                <a:schemeClr val="bg1">
                  <a:alpha val="25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B46E2-63C2-4B4C-8765-48C01BFEC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082BF-251D-43D0-B4AD-063762673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919A6-38FA-440B-B270-856CF3B94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63EE1-8547-4854-A0C7-8E2EEF880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89AEB-0E6B-4AFC-A95B-41A9D8FB0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2997-C585-4329-9516-28584E7D0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2DA83-F68F-4E4A-8366-3E7C41ECD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80195-9BFE-41D4-950E-28990750A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DC696-405D-4C94-8647-4F3BBC3F9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2DC73-BC5A-40AA-8A8E-920820161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A6AD8-B852-4A36-AC38-1EAA184FB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9CCA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 descr="CUIT_logo_Horizontal_1c_Blu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957888"/>
            <a:ext cx="3505200" cy="685800"/>
          </a:xfrm>
          <a:prstGeom prst="rect">
            <a:avLst/>
          </a:prstGeom>
          <a:noFill/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53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m0gZ2Gft4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495801"/>
            <a:ext cx="6934200" cy="1219200"/>
          </a:xfrm>
        </p:spPr>
        <p:txBody>
          <a:bodyPr/>
          <a:lstStyle/>
          <a:p>
            <a:r>
              <a:rPr lang="en-US" sz="3200" dirty="0" smtClean="0"/>
              <a:t>Introduction to HPC Workshop</a:t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562600"/>
            <a:ext cx="4876800" cy="533400"/>
          </a:xfrm>
        </p:spPr>
        <p:txBody>
          <a:bodyPr/>
          <a:lstStyle/>
          <a:p>
            <a:r>
              <a:rPr lang="en-US" dirty="0" smtClean="0"/>
              <a:t>March 1</a:t>
            </a:r>
            <a:r>
              <a:rPr lang="en-US" baseline="30000" dirty="0" smtClean="0"/>
              <a:t>st</a:t>
            </a:r>
            <a:r>
              <a:rPr lang="en-US" dirty="0" smtClean="0"/>
              <a:t>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86853"/>
              </p:ext>
            </p:extLst>
          </p:nvPr>
        </p:nvGraphicFramePr>
        <p:xfrm>
          <a:off x="914400" y="1600200"/>
          <a:ext cx="7315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E5-2650v2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K20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K40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 GB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128 GB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256 GB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3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888991"/>
              </p:ext>
            </p:extLst>
          </p:nvPr>
        </p:nvGraphicFramePr>
        <p:xfrm>
          <a:off x="914400" y="1600200"/>
          <a:ext cx="731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E5-2650v2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115.2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1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Job Scheduler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Manages the cluster</a:t>
            </a:r>
          </a:p>
          <a:p>
            <a:endParaRPr lang="en-US" sz="3200" dirty="0" smtClean="0"/>
          </a:p>
          <a:p>
            <a:r>
              <a:rPr lang="en-US" sz="3200" dirty="0" smtClean="0"/>
              <a:t>Decides when a job will run</a:t>
            </a:r>
          </a:p>
          <a:p>
            <a:endParaRPr lang="en-US" sz="3200" dirty="0" smtClean="0"/>
          </a:p>
          <a:p>
            <a:r>
              <a:rPr lang="en-US" sz="3200" dirty="0" smtClean="0"/>
              <a:t>Decides where a job will run</a:t>
            </a:r>
          </a:p>
          <a:p>
            <a:endParaRPr lang="en-US" sz="3200" dirty="0"/>
          </a:p>
          <a:p>
            <a:r>
              <a:rPr lang="en-US" sz="3200" dirty="0" smtClean="0"/>
              <a:t>We use Torque/Moab</a:t>
            </a:r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238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Job Queues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Jobs are submitted to a queue</a:t>
            </a:r>
          </a:p>
          <a:p>
            <a:endParaRPr lang="en-US" sz="3200" dirty="0" smtClean="0"/>
          </a:p>
          <a:p>
            <a:r>
              <a:rPr lang="en-US" sz="3200" dirty="0" smtClean="0"/>
              <a:t>Jobs sorted in priority order</a:t>
            </a:r>
          </a:p>
          <a:p>
            <a:endParaRPr lang="en-US" sz="3200" dirty="0" smtClean="0"/>
          </a:p>
          <a:p>
            <a:r>
              <a:rPr lang="en-US" sz="3200" dirty="0" smtClean="0"/>
              <a:t>Not a FIFO</a:t>
            </a:r>
          </a:p>
          <a:p>
            <a:pPr marL="0" indent="0">
              <a:buNone/>
            </a:pPr>
            <a:endParaRPr lang="en-US" sz="3200" dirty="0" smtClean="0"/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353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Mac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Run terminal</a:t>
            </a: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863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Windows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Search for putty on Columbia home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Select first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Follow link to Putty download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Download putty.exe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Run putty.exe</a:t>
            </a: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1780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Mac (Terminal)</a:t>
            </a:r>
          </a:p>
          <a:p>
            <a:pPr marL="0" indent="0" algn="ctr">
              <a:buNone/>
            </a:pPr>
            <a:r>
              <a:rPr lang="en-US" sz="3200" dirty="0" smtClean="0"/>
              <a:t>$ </a:t>
            </a:r>
            <a:r>
              <a:rPr lang="en-US" sz="3200" dirty="0" err="1" smtClean="0"/>
              <a:t>ssh</a:t>
            </a:r>
            <a:r>
              <a:rPr lang="en-US" sz="3200" dirty="0" smtClean="0"/>
              <a:t> UNI@yetisubmit.cc.columbia.edu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 smtClean="0"/>
              <a:t>Windows (Putty)</a:t>
            </a:r>
          </a:p>
          <a:p>
            <a:pPr marL="0" indent="0" algn="ctr">
              <a:buNone/>
            </a:pPr>
            <a:r>
              <a:rPr lang="en-US" sz="3200" dirty="0" smtClean="0"/>
              <a:t>Host Name: yetisubmit.cc.columbia.edu</a:t>
            </a:r>
          </a:p>
        </p:txBody>
      </p:sp>
    </p:spTree>
    <p:extLst>
      <p:ext uri="{BB962C8B-B14F-4D97-AF65-F5344CB8AC3E}">
        <p14:creationId xmlns:p14="http://schemas.microsoft.com/office/powerpoint/2010/main" val="1668529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Work Directory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cd 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/free/users/UNI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Replace “UNI” with your UNI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$ cd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Copy Workshop Files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Files are in /</a:t>
            </a:r>
            <a:r>
              <a:rPr lang="en-US" sz="3200" dirty="0" err="1" smtClean="0">
                <a:cs typeface="Courier New" panose="02070309020205020404" pitchFamily="49" charset="0"/>
              </a:rPr>
              <a:t>tmp</a:t>
            </a:r>
            <a:r>
              <a:rPr lang="en-US" sz="3200" dirty="0" smtClean="0">
                <a:cs typeface="Courier New" panose="02070309020205020404" pitchFamily="49" charset="0"/>
              </a:rPr>
              <a:t>/workshop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/workshop/* .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6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Editing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cs typeface="Courier New" panose="02070309020205020404" pitchFamily="49" charset="0"/>
              </a:rPr>
              <a:t>No single obvious choice for editor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>
                <a:cs typeface="Courier New" panose="02070309020205020404" pitchFamily="49" charset="0"/>
              </a:rPr>
              <a:t>v</a:t>
            </a:r>
            <a:r>
              <a:rPr lang="en-US" sz="3200" dirty="0" smtClean="0">
                <a:cs typeface="Courier New" panose="02070309020205020404" pitchFamily="49" charset="0"/>
              </a:rPr>
              <a:t>i – simple but difficult at first</a:t>
            </a:r>
          </a:p>
          <a:p>
            <a:r>
              <a:rPr lang="en-US" sz="3200" dirty="0" err="1">
                <a:cs typeface="Courier New" panose="02070309020205020404" pitchFamily="49" charset="0"/>
              </a:rPr>
              <a:t>e</a:t>
            </a:r>
            <a:r>
              <a:rPr lang="en-US" sz="3200" dirty="0" err="1" smtClean="0">
                <a:cs typeface="Courier New" panose="02070309020205020404" pitchFamily="49" charset="0"/>
              </a:rPr>
              <a:t>macs</a:t>
            </a:r>
            <a:r>
              <a:rPr lang="en-US" sz="3200" dirty="0" smtClean="0">
                <a:cs typeface="Courier New" panose="02070309020205020404" pitchFamily="49" charset="0"/>
              </a:rPr>
              <a:t> – powerful but complex</a:t>
            </a:r>
          </a:p>
          <a:p>
            <a:r>
              <a:rPr lang="en-US" sz="3200" dirty="0" err="1">
                <a:cs typeface="Courier New" panose="02070309020205020404" pitchFamily="49" charset="0"/>
              </a:rPr>
              <a:t>n</a:t>
            </a:r>
            <a:r>
              <a:rPr lang="en-US" sz="3200" dirty="0" err="1" smtClean="0">
                <a:cs typeface="Courier New" panose="02070309020205020404" pitchFamily="49" charset="0"/>
              </a:rPr>
              <a:t>ano</a:t>
            </a:r>
            <a:r>
              <a:rPr lang="en-US" sz="3200" dirty="0" smtClean="0">
                <a:cs typeface="Courier New" panose="02070309020205020404" pitchFamily="49" charset="0"/>
              </a:rPr>
              <a:t> – simple but not really standard</a:t>
            </a:r>
          </a:p>
        </p:txBody>
      </p:sp>
    </p:spTree>
    <p:extLst>
      <p:ext uri="{BB962C8B-B14F-4D97-AF65-F5344CB8AC3E}">
        <p14:creationId xmlns:p14="http://schemas.microsoft.com/office/powerpoint/2010/main" val="9067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George Garrett</a:t>
            </a:r>
          </a:p>
          <a:p>
            <a:pPr marL="0" indent="0" algn="ctr">
              <a:buNone/>
            </a:pPr>
            <a:r>
              <a:rPr lang="en-US" sz="3200" dirty="0" smtClean="0"/>
              <a:t>&amp;</a:t>
            </a:r>
          </a:p>
          <a:p>
            <a:pPr marL="0" indent="0" algn="ctr">
              <a:buNone/>
            </a:pPr>
            <a:r>
              <a:rPr lang="en-US" sz="3200" dirty="0" smtClean="0"/>
              <a:t>The HPC Support Team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Research Computing Services</a:t>
            </a:r>
          </a:p>
          <a:p>
            <a:pPr marL="0" indent="0" algn="ctr">
              <a:buNone/>
            </a:pPr>
            <a:r>
              <a:rPr lang="en-US" sz="3200" dirty="0" smtClean="0"/>
              <a:t>CUIT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07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nano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“^” means “hold down control”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^a : go to beginning of line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^e : go to end of line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^k: delete line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^o: save file</a:t>
            </a: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^x: exit</a:t>
            </a: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Sleep for 10 seconds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sleep 10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date and time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/free/users/UNI/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World"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Sleep for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sleep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date and time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600" y="2590800"/>
            <a:ext cx="304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4600" y="3429000"/>
            <a:ext cx="457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2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581150"/>
            <a:ext cx="1600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1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019425"/>
            <a:ext cx="8001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4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019425"/>
            <a:ext cx="2971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8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400425"/>
            <a:ext cx="4038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6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771900"/>
            <a:ext cx="7543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0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771900"/>
            <a:ext cx="2209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9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10000" y="3771900"/>
            <a:ext cx="2819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6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HPC Basics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0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553200" y="3771900"/>
            <a:ext cx="1447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3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133850"/>
            <a:ext cx="3886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3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505325"/>
            <a:ext cx="19431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6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n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505325"/>
            <a:ext cx="19431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7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nodes=1:ppn=1,walltime=00:01:00,mem=20mb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n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857750"/>
            <a:ext cx="1295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6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:/vega/free/users/UNI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:/vega/free/users/UNI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:/vega/free/users/UNI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:/vega/free/users/UNI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8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715000" y="2286000"/>
            <a:ext cx="7620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6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 "Hello World"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World"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Sleep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sleep 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date and time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191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qsub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6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739369.moose.cc.columbia.edu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smtClean="0"/>
              <a:t>What is HPC?</a:t>
            </a:r>
          </a:p>
          <a:p>
            <a:pPr marL="0" indent="0" algn="ctr">
              <a:buNone/>
            </a:pPr>
            <a:endParaRPr lang="en-US" sz="3200" smtClean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11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739369.moose.cc.columbia.edu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933575"/>
            <a:ext cx="1066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0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qstat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739369.moose.cc.columbia.edu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 HelloWorld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batch0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739369.moose.cc.columbia.edu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 HelloWorld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batch0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04824" y="3381375"/>
            <a:ext cx="1628775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4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739369.moose.cc.columbia.edu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 HelloWorld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batch0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133600" y="3381375"/>
            <a:ext cx="1752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2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739369.moose.cc.columbia.edu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 HelloWorld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batch0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877050" y="3381375"/>
            <a:ext cx="304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739369.moose.cc.columbia.edu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 HelloWorld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batch0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181850" y="3381375"/>
            <a:ext cx="304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2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739369.moose.cc.columbia.edu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 HelloWorld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batch0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467600" y="3381375"/>
            <a:ext cx="1066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5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739369.moose.cc.columbia.edu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739369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ID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User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Use S Queue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------------ ----------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 - -----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739369.moo HelloWorld   hpc2108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batch0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739369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Unknown Job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 Error 739369.moose.cc.columbi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248400" y="2514600"/>
            <a:ext cx="1304925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0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>
                <a:hlinkClick r:id="rId3"/>
              </a:rPr>
              <a:t>What can you do with HPC?</a:t>
            </a:r>
            <a:endParaRPr lang="en-US" sz="3200"/>
          </a:p>
          <a:p>
            <a:pPr marL="0" indent="0" algn="ctr">
              <a:buNone/>
            </a:pPr>
            <a:endParaRPr lang="en-US" sz="3200" smtClean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16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43800" y="2514600"/>
            <a:ext cx="3048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0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96200" y="2514600"/>
            <a:ext cx="8382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7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4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398 Oct  8 22:13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hellosubmit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Oct  8 22:44 HelloWorld.e739369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------- 1 hpc2108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 Oct  8 22:44 HelloWorld.o739369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67200" y="2514600"/>
            <a:ext cx="381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3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HelloWorld.o739369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Thu Oct  9 12:44:05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hellosubmit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HelloWorld.o739369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Thu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Oct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12:44:05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EDT 2014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cs typeface="Courier New" panose="02070309020205020404" pitchFamily="49" charset="0"/>
              </a:rPr>
              <a:t>Any Questions?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sz="3200" b="1" dirty="0" smtClean="0">
                <a:cs typeface="Courier New" panose="02070309020205020404" pitchFamily="49" charset="0"/>
              </a:rPr>
              <a:t>Most jobs run as “batch”</a:t>
            </a:r>
          </a:p>
          <a:p>
            <a:r>
              <a:rPr lang="en-US" sz="3200" b="1" dirty="0" smtClean="0">
                <a:cs typeface="Courier New" panose="02070309020205020404" pitchFamily="49" charset="0"/>
              </a:rPr>
              <a:t>Can also run interactive jobs</a:t>
            </a:r>
          </a:p>
          <a:p>
            <a:r>
              <a:rPr lang="en-US" sz="3200" b="1" dirty="0" smtClean="0">
                <a:cs typeface="Courier New" panose="02070309020205020404" pitchFamily="49" charset="0"/>
              </a:rPr>
              <a:t>Get a shell on an execute node</a:t>
            </a:r>
          </a:p>
          <a:p>
            <a:r>
              <a:rPr lang="en-US" sz="3200" b="1" dirty="0" smtClean="0">
                <a:cs typeface="Courier New" panose="02070309020205020404" pitchFamily="49" charset="0"/>
              </a:rPr>
              <a:t>Useful for development, testing,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808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95300" y="1895475"/>
            <a:ext cx="609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1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43000" y="1895475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1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1895475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7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r>
              <a:rPr lang="en-US" sz="3200" dirty="0" smtClean="0"/>
              <a:t>2 head nodes</a:t>
            </a:r>
          </a:p>
          <a:p>
            <a:endParaRPr lang="en-US" sz="3200" dirty="0" smtClean="0"/>
          </a:p>
          <a:p>
            <a:r>
              <a:rPr lang="en-US" sz="3200" dirty="0" smtClean="0"/>
              <a:t>167 execute nodes</a:t>
            </a:r>
          </a:p>
          <a:p>
            <a:endParaRPr lang="en-US" sz="3200" dirty="0" smtClean="0"/>
          </a:p>
          <a:p>
            <a:r>
              <a:rPr lang="en-US" sz="3200" dirty="0" smtClean="0"/>
              <a:t>200 TB storage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287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47850" y="1895475"/>
            <a:ext cx="241935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8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interactive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343399" y="1885950"/>
            <a:ext cx="3200401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0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-I -W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-l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=5:00,mem=100mb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waiting for job 739378.moose.cc.columbia.edu to start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3886200"/>
          </a:xfrm>
        </p:spPr>
        <p:txBody>
          <a:bodyPr/>
          <a:lstStyle/>
          <a:p>
            <a:pPr marL="0" lvl="0" indent="0">
              <a:buNone/>
            </a:pP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job </a:t>
            </a:r>
            <a:r>
              <a:rPr lang="en-US" sz="105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1847997.moose.cc.columbia.edu 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ready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.--.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,-,-,--(/o  o\)-,-,-,.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,'      //  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\\      ',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,'       /|  __  |\       ',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,'       //\,__,/\\       ',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,    /\              /\    ,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,   /'`\            /' \   ,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|  /'  `\          /'  '\  |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|  \    (          )    /  |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( /\|    /'        '\    |/\ )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\|     /'   /'`\   '\     |/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|    /'  `\    |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(    (      )    )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`\    \    /'   /'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`\   \  /'   /'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/    /  \    \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v 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05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+--------------------------------+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| You are in an interactive job. |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|   Your 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walltime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</a:t>
            </a:r>
            <a:r>
              <a:rPr lang="en-US" sz="105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00:05:00    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lvl="0" indent="0">
              <a:buNone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+--------------------------------+</a:t>
            </a:r>
          </a:p>
          <a:p>
            <a:pPr marL="0" lvl="0" indent="0">
              <a:buNone/>
            </a:pPr>
            <a:r>
              <a:rPr lang="en-US" sz="105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dallas</a:t>
            </a:r>
            <a:r>
              <a:rPr lang="en-US" sz="105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001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dallas.cc.columbia.edu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Interactive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logout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job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739378.moose.cc.columbia.edu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completed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GUI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Can run GUI’s in interactive jobs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Need X Server on your local system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See user documentation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398841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User Documentation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hpc.cc.columbia.edu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Go to “HPC Support”</a:t>
            </a:r>
          </a:p>
          <a:p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Click on Yeti user documentation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57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Job Queues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Scheduler puts all jobs into a queue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Queue selected automatically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Queues have different settings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265" y="659583"/>
            <a:ext cx="6839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2400" dirty="0" smtClean="0"/>
          </a:p>
          <a:p>
            <a:pPr algn="ctr"/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kern="0" dirty="0" smtClean="0"/>
              <a:t>Batch Job Queues</a:t>
            </a:r>
            <a:endParaRPr lang="en-US" sz="3200" kern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14097"/>
              </p:ext>
            </p:extLst>
          </p:nvPr>
        </p:nvGraphicFramePr>
        <p:xfrm>
          <a:off x="508000" y="194564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Route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Batch</a:t>
                      </a:r>
                      <a:r>
                        <a:rPr lang="en-US" baseline="0" dirty="0" smtClean="0">
                          <a:solidFill>
                            <a:srgbClr val="083A7D"/>
                          </a:solidFill>
                        </a:rPr>
                        <a:t> 0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2 hours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8 GB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512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Batch 1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12 hours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8 GB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512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Batch 2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12 hours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16 GB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128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Batch 3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5 days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16 GB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64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Batch 4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3 days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None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7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5" name="Picture 2" descr="C:\Local\Rob\Yeti Photos\Dali\IMG_5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95" y="1066800"/>
            <a:ext cx="4872205" cy="45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5745"/>
              </p:ext>
            </p:extLst>
          </p:nvPr>
        </p:nvGraphicFramePr>
        <p:xfrm>
          <a:off x="508000" y="194564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Infiniband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IB2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2 hours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None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IB12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12 hours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None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IB48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48 hours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None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kern="0" dirty="0" err="1" smtClean="0"/>
              <a:t>Infiniband</a:t>
            </a:r>
            <a:r>
              <a:rPr lang="en-US" sz="3200" kern="0" dirty="0" smtClean="0"/>
              <a:t> Job Queues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8885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61308"/>
              </p:ext>
            </p:extLst>
          </p:nvPr>
        </p:nvGraphicFramePr>
        <p:xfrm>
          <a:off x="508000" y="194564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GPU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GPU 2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2 hours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None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GPU 12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12 hours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None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GPU</a:t>
                      </a:r>
                      <a:r>
                        <a:rPr lang="en-US" baseline="0" dirty="0" smtClean="0">
                          <a:solidFill>
                            <a:srgbClr val="083A7D"/>
                          </a:solidFill>
                        </a:rPr>
                        <a:t> 72</a:t>
                      </a:r>
                      <a:endParaRPr lang="en-US" dirty="0" smtClean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rgbClr val="083A7D"/>
                          </a:solidFill>
                        </a:rPr>
                        <a:t> days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None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kern="0" dirty="0" smtClean="0"/>
              <a:t>GPU Job Queues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58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695"/>
              </p:ext>
            </p:extLst>
          </p:nvPr>
        </p:nvGraphicFramePr>
        <p:xfrm>
          <a:off x="508000" y="19456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Limit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Limit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User Run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Interactive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4 hours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None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Special</a:t>
                      </a:r>
                      <a:r>
                        <a:rPr lang="en-US" baseline="0" dirty="0" smtClean="0">
                          <a:solidFill>
                            <a:srgbClr val="083A7D"/>
                          </a:solidFill>
                        </a:rPr>
                        <a:t> Request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Varies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Varies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3A7D"/>
                          </a:solidFill>
                        </a:rPr>
                        <a:t>Varies</a:t>
                      </a:r>
                      <a:endParaRPr lang="en-US" dirty="0">
                        <a:solidFill>
                          <a:srgbClr val="083A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kern="0" dirty="0" smtClean="0"/>
              <a:t>Other Job Queues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5176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q</a:t>
            </a:r>
            <a:r>
              <a:rPr lang="en-US" sz="3200" dirty="0" err="1" smtClean="0"/>
              <a:t>stat</a:t>
            </a:r>
            <a:r>
              <a:rPr lang="en-US" sz="3200" dirty="0" smtClean="0"/>
              <a:t> -q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-q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server: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Queue            Memory CPU Time Walltime Node  Run Que Lm  State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 ------ -------- -------- ----  --- --- --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batch0              8gb   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 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02:00:00  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0   1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  E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batch1            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8gb   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   12:00:00   --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660  265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batch2             16gb    --    12:00:00   --  221  41 --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batch3             16gb    --    120:00:0   --  353 1502 --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batch4             --      --    72:00:00   --   30 118 --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interactive        --      --    04:00:00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interlong          --      --    96:00:00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route              --      --       --      --    0   0 --   E R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----- -----</a:t>
            </a:r>
          </a:p>
          <a:p>
            <a:pPr marL="0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1264  1927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	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hpc-noreply@columbia.edu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	 hpc2108@columbia.edu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</a:t>
            </a:r>
            <a:r>
              <a:rPr lang="nn-NO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PM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subject: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PBS JOB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dallas.cc.columbia.edu/2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/free/users/hpc2108/HelloWorld.e739386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dallas.cc.columbia.edu/2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/free/users/hpc2108/HelloWorld.e739386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2609850"/>
            <a:ext cx="4724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dallas.cc.columbia.edu/2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/free/users/hpc2108/HelloWorld.e739386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638550"/>
            <a:ext cx="16002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dallas.cc.columbia.edu/2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/free/users/hpc2108/HelloWorld.e739386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152900"/>
            <a:ext cx="2895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dallas.cc.columbia.edu/2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/free/users/hpc2108/HelloWorld.e739386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410075"/>
            <a:ext cx="3200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2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dallas.cc.columbia.edu/2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/free/users/hpc2108/HelloWorld.e739386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667250"/>
            <a:ext cx="3581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8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" name="Content Placeholder 3" descr="HP_S6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139" y="762000"/>
            <a:ext cx="6481722" cy="4861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HP S6500 Chassis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96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email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from:	 hpc-noreply@columbia.edu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to:	 hpc2108@columbia.edu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date:	 </a:t>
            </a:r>
            <a:r>
              <a:rPr lang="nn-NO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Mon, Mar 2, 2015 at 10:38 PM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subject:	 PBS JOB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PBS Job Id: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739386.moose.cc.columbia.edu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Exec host: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dallas.cc.columbia.edu/2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Execution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terminated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resources_used.cput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=00:00:02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=8288kb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resources_used.vmem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=304780kb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resources_used.walltime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=00:02:02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/free/users/hpc2108/HelloWorld.e739386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localhost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/free/users/hpc2108/HelloWorld.o739386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4991099"/>
            <a:ext cx="7162800" cy="5048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Message Passing Interface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Allows applications to run across multiple computers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73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Edit MPI submit file</a:t>
            </a: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Compile sample program</a:t>
            </a: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751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#!/bin/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nodes=3:ppn=1,walltime=00:01:00,mem=20mb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/free/users/UNI/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/free/users/UNI/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Run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program.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openmpi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/1.6.5-no-ib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19200" y="2581646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733800" y="3962400"/>
            <a:ext cx="457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3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#!/bin/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Directives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-W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group_list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yetifree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-l nodes=3:ppn=1,walltime=00:01:00,mem=20mb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#PBS -M UNI@columbia.edu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-m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-V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Set output and error directories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-o localhost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/free/users/UNI/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#PBS -e localhost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/free/users/UNI/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Run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program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odule load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openmpi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/1.6.5-no-ib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19200" y="2362200"/>
            <a:ext cx="1295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3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module avail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openmpi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/1.6.5-no-ib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module list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/local/openmpi-1.6.5/bin/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45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mpihello.c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2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mpihello.c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mpihello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2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mpisubmit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739381.moose.cc.columbia.edu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070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739381</a:t>
            </a:r>
          </a:p>
        </p:txBody>
      </p:sp>
    </p:spTree>
    <p:extLst>
      <p:ext uri="{BB962C8B-B14F-4D97-AF65-F5344CB8AC3E}">
        <p14:creationId xmlns:p14="http://schemas.microsoft.com/office/powerpoint/2010/main" val="41085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38862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HP SL230 Server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52" b="-12052"/>
          <a:stretch/>
        </p:blipFill>
        <p:spPr bwMode="auto">
          <a:xfrm>
            <a:off x="381001" y="1066800"/>
            <a:ext cx="8382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4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MpiHello.o739381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worker 1!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the master!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worker 2!</a:t>
            </a:r>
          </a:p>
          <a:p>
            <a:pPr marL="0" indent="0">
              <a:buNone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87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 – </a:t>
            </a:r>
            <a:r>
              <a:rPr lang="en-US" sz="3200" dirty="0" err="1" smtClean="0"/>
              <a:t>mpihello.c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mpi.h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master(void);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worker(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rank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rank;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MPI_Init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416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 – </a:t>
            </a:r>
            <a:r>
              <a:rPr lang="en-US" sz="3200" dirty="0" err="1" smtClean="0"/>
              <a:t>mpihello.c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MPI_Comm_rank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(MPI_COMM_WORLD, &amp;rank);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(rank == 0)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master();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worker(rank);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MPI_Finalize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08279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MPI – </a:t>
            </a:r>
            <a:r>
              <a:rPr lang="en-US" sz="3200" dirty="0" err="1" smtClean="0"/>
              <a:t>mpihello.c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void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master(void)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the master!\n");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worker(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rank)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worker %d!\n", rank);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46166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Yeti Free Tier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Email request to</a:t>
            </a:r>
          </a:p>
          <a:p>
            <a:pPr marL="0" indent="0">
              <a:buNone/>
            </a:pPr>
            <a:r>
              <a:rPr lang="en-US" sz="3200" dirty="0">
                <a:cs typeface="Courier New" panose="02070309020205020404" pitchFamily="49" charset="0"/>
              </a:rPr>
              <a:t> </a:t>
            </a:r>
            <a:r>
              <a:rPr lang="en-US" sz="3200" dirty="0" smtClean="0">
                <a:cs typeface="Courier New" panose="02070309020205020404" pitchFamily="49" charset="0"/>
              </a:rPr>
              <a:t>  hpc-support@columbia.edu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Request must come from faculty member or researcher</a:t>
            </a:r>
          </a:p>
        </p:txBody>
      </p:sp>
    </p:spTree>
    <p:extLst>
      <p:ext uri="{BB962C8B-B14F-4D97-AF65-F5344CB8AC3E}">
        <p14:creationId xmlns:p14="http://schemas.microsoft.com/office/powerpoint/2010/main" val="39801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cs typeface="Courier New" panose="02070309020205020404" pitchFamily="49" charset="0"/>
              </a:rPr>
              <a:t>Any questions?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Workshop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r>
              <a:rPr lang="en-US" sz="3200" dirty="0" smtClean="0">
                <a:cs typeface="Courier New" panose="02070309020205020404" pitchFamily="49" charset="0"/>
              </a:rPr>
              <a:t>Copy any files you wish to keep to your home directory</a:t>
            </a:r>
          </a:p>
          <a:p>
            <a:endParaRPr lang="en-US" sz="3200" dirty="0">
              <a:cs typeface="Courier New" panose="02070309020205020404" pitchFamily="49" charset="0"/>
            </a:endParaRPr>
          </a:p>
          <a:p>
            <a:r>
              <a:rPr lang="en-US" sz="3200" dirty="0" smtClean="0">
                <a:cs typeface="Courier New" panose="02070309020205020404" pitchFamily="49" charset="0"/>
              </a:rPr>
              <a:t>Please fill out feedback forms</a:t>
            </a:r>
          </a:p>
          <a:p>
            <a:pPr marL="0" indent="0">
              <a:buNone/>
            </a:pPr>
            <a:endParaRPr lang="en-US" sz="3200" dirty="0" smtClean="0"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cs typeface="Courier New" panose="02070309020205020404" pitchFamily="49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270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80416research-4">
  <a:themeElements>
    <a:clrScheme name="20080416research-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80416research-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0080416research-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0416research-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0416research-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20080416research-4</Template>
  <TotalTime>5539</TotalTime>
  <Words>2431</Words>
  <Application>Microsoft Office PowerPoint</Application>
  <PresentationFormat>On-screen Show (4:3)</PresentationFormat>
  <Paragraphs>1000</Paragraphs>
  <Slides>96</Slides>
  <Notes>91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20080416research-4</vt:lpstr>
      <vt:lpstr>Introduction to HPC Workshop </vt:lpstr>
      <vt:lpstr>Introduction</vt:lpstr>
      <vt:lpstr>Introduction</vt:lpstr>
      <vt:lpstr>Introduction</vt:lpstr>
      <vt:lpstr>Introduction</vt:lpstr>
      <vt:lpstr>Yeti</vt:lpstr>
      <vt:lpstr>Yeti</vt:lpstr>
      <vt:lpstr>HP S6500 Chassis</vt:lpstr>
      <vt:lpstr>HP SL230 Server</vt:lpstr>
      <vt:lpstr>Yeti</vt:lpstr>
      <vt:lpstr>Yeti</vt:lpstr>
      <vt:lpstr>Job Scheduler</vt:lpstr>
      <vt:lpstr>Job Queues</vt:lpstr>
      <vt:lpstr>Access</vt:lpstr>
      <vt:lpstr>Access</vt:lpstr>
      <vt:lpstr>Access</vt:lpstr>
      <vt:lpstr>Work Directory</vt:lpstr>
      <vt:lpstr>Copy Workshop Files</vt:lpstr>
      <vt:lpstr>Editing</vt:lpstr>
      <vt:lpstr>nano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qsub</vt:lpstr>
      <vt:lpstr>hellosubmit</vt:lpstr>
      <vt:lpstr>hellosubmit</vt:lpstr>
      <vt:lpstr>qstat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hellosubmit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Interactive</vt:lpstr>
      <vt:lpstr>GUI</vt:lpstr>
      <vt:lpstr>User Documentation</vt:lpstr>
      <vt:lpstr>Job Queues</vt:lpstr>
      <vt:lpstr>PowerPoint Presentation</vt:lpstr>
      <vt:lpstr>Infiniband Job Queues</vt:lpstr>
      <vt:lpstr>GPU Job Queues</vt:lpstr>
      <vt:lpstr>Other Job Queues</vt:lpstr>
      <vt:lpstr>qstat -q</vt:lpstr>
      <vt:lpstr>email</vt:lpstr>
      <vt:lpstr>email</vt:lpstr>
      <vt:lpstr>email</vt:lpstr>
      <vt:lpstr>email</vt:lpstr>
      <vt:lpstr>email</vt:lpstr>
      <vt:lpstr>email</vt:lpstr>
      <vt:lpstr>email</vt:lpstr>
      <vt:lpstr>MPI</vt:lpstr>
      <vt:lpstr>MPI</vt:lpstr>
      <vt:lpstr>MPI</vt:lpstr>
      <vt:lpstr>MPI</vt:lpstr>
      <vt:lpstr>MPI</vt:lpstr>
      <vt:lpstr>MPI</vt:lpstr>
      <vt:lpstr>MPI</vt:lpstr>
      <vt:lpstr>MPI</vt:lpstr>
      <vt:lpstr>MPI</vt:lpstr>
      <vt:lpstr>MPI</vt:lpstr>
      <vt:lpstr>MPI – mpihello.c</vt:lpstr>
      <vt:lpstr>MPI – mpihello.c</vt:lpstr>
      <vt:lpstr>MPI – mpihello.c</vt:lpstr>
      <vt:lpstr>Yeti Free Tier</vt:lpstr>
      <vt:lpstr>Questions?</vt:lpstr>
      <vt:lpstr>Workshop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HPC</dc:title>
  <dc:creator>Rob Lane</dc:creator>
  <cp:lastModifiedBy>Shilvy</cp:lastModifiedBy>
  <cp:revision>540</cp:revision>
  <dcterms:created xsi:type="dcterms:W3CDTF">2008-07-23T17:44:14Z</dcterms:created>
  <dcterms:modified xsi:type="dcterms:W3CDTF">2016-03-02T05:03:44Z</dcterms:modified>
</cp:coreProperties>
</file>