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1" r:id="rId1"/>
  </p:sldMasterIdLst>
  <p:notesMasterIdLst>
    <p:notesMasterId r:id="rId100"/>
  </p:notesMasterIdLst>
  <p:handoutMasterIdLst>
    <p:handoutMasterId r:id="rId101"/>
  </p:handoutMasterIdLst>
  <p:sldIdLst>
    <p:sldId id="256" r:id="rId2"/>
    <p:sldId id="267" r:id="rId3"/>
    <p:sldId id="279" r:id="rId4"/>
    <p:sldId id="268" r:id="rId5"/>
    <p:sldId id="280" r:id="rId6"/>
    <p:sldId id="269" r:id="rId7"/>
    <p:sldId id="361" r:id="rId8"/>
    <p:sldId id="362" r:id="rId9"/>
    <p:sldId id="363" r:id="rId10"/>
    <p:sldId id="364" r:id="rId11"/>
    <p:sldId id="365" r:id="rId12"/>
    <p:sldId id="275" r:id="rId13"/>
    <p:sldId id="270" r:id="rId14"/>
    <p:sldId id="359" r:id="rId15"/>
    <p:sldId id="272" r:id="rId16"/>
    <p:sldId id="273" r:id="rId17"/>
    <p:sldId id="274" r:id="rId18"/>
    <p:sldId id="360" r:id="rId19"/>
    <p:sldId id="276" r:id="rId20"/>
    <p:sldId id="288" r:id="rId21"/>
    <p:sldId id="300" r:id="rId22"/>
    <p:sldId id="278" r:id="rId23"/>
    <p:sldId id="307" r:id="rId24"/>
    <p:sldId id="281" r:id="rId25"/>
    <p:sldId id="282" r:id="rId26"/>
    <p:sldId id="283" r:id="rId27"/>
    <p:sldId id="366" r:id="rId28"/>
    <p:sldId id="284" r:id="rId29"/>
    <p:sldId id="285" r:id="rId30"/>
    <p:sldId id="286" r:id="rId31"/>
    <p:sldId id="287" r:id="rId32"/>
    <p:sldId id="289" r:id="rId33"/>
    <p:sldId id="290" r:id="rId34"/>
    <p:sldId id="293" r:id="rId35"/>
    <p:sldId id="291" r:id="rId36"/>
    <p:sldId id="292" r:id="rId37"/>
    <p:sldId id="294" r:id="rId38"/>
    <p:sldId id="299" r:id="rId39"/>
    <p:sldId id="296" r:id="rId40"/>
    <p:sldId id="295" r:id="rId41"/>
    <p:sldId id="297" r:id="rId42"/>
    <p:sldId id="298" r:id="rId43"/>
    <p:sldId id="302" r:id="rId44"/>
    <p:sldId id="304" r:id="rId45"/>
    <p:sldId id="305" r:id="rId46"/>
    <p:sldId id="306" r:id="rId47"/>
    <p:sldId id="335" r:id="rId48"/>
    <p:sldId id="336" r:id="rId49"/>
    <p:sldId id="337" r:id="rId50"/>
    <p:sldId id="340" r:id="rId51"/>
    <p:sldId id="330" r:id="rId52"/>
    <p:sldId id="301" r:id="rId53"/>
    <p:sldId id="308" r:id="rId54"/>
    <p:sldId id="309" r:id="rId55"/>
    <p:sldId id="310" r:id="rId56"/>
    <p:sldId id="311" r:id="rId57"/>
    <p:sldId id="312" r:id="rId58"/>
    <p:sldId id="313" r:id="rId59"/>
    <p:sldId id="314" r:id="rId60"/>
    <p:sldId id="315" r:id="rId61"/>
    <p:sldId id="316" r:id="rId62"/>
    <p:sldId id="317" r:id="rId63"/>
    <p:sldId id="322" r:id="rId64"/>
    <p:sldId id="318" r:id="rId65"/>
    <p:sldId id="319" r:id="rId66"/>
    <p:sldId id="320" r:id="rId67"/>
    <p:sldId id="321" r:id="rId68"/>
    <p:sldId id="323" r:id="rId69"/>
    <p:sldId id="324" r:id="rId70"/>
    <p:sldId id="325" r:id="rId71"/>
    <p:sldId id="326" r:id="rId72"/>
    <p:sldId id="327" r:id="rId73"/>
    <p:sldId id="328" r:id="rId74"/>
    <p:sldId id="332" r:id="rId75"/>
    <p:sldId id="329" r:id="rId76"/>
    <p:sldId id="331" r:id="rId77"/>
    <p:sldId id="333" r:id="rId78"/>
    <p:sldId id="334" r:id="rId79"/>
    <p:sldId id="338" r:id="rId80"/>
    <p:sldId id="339" r:id="rId81"/>
    <p:sldId id="341" r:id="rId82"/>
    <p:sldId id="343" r:id="rId83"/>
    <p:sldId id="344" r:id="rId84"/>
    <p:sldId id="342" r:id="rId85"/>
    <p:sldId id="345" r:id="rId86"/>
    <p:sldId id="350" r:id="rId87"/>
    <p:sldId id="346" r:id="rId88"/>
    <p:sldId id="347" r:id="rId89"/>
    <p:sldId id="348" r:id="rId90"/>
    <p:sldId id="349" r:id="rId91"/>
    <p:sldId id="351" r:id="rId92"/>
    <p:sldId id="352" r:id="rId93"/>
    <p:sldId id="353" r:id="rId94"/>
    <p:sldId id="354" r:id="rId95"/>
    <p:sldId id="355" r:id="rId96"/>
    <p:sldId id="356" r:id="rId97"/>
    <p:sldId id="358" r:id="rId98"/>
    <p:sldId id="357" r:id="rId99"/>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053F75"/>
    <a:srgbClr val="9CCA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81" autoAdjust="0"/>
  </p:normalViewPr>
  <p:slideViewPr>
    <p:cSldViewPr>
      <p:cViewPr varScale="1">
        <p:scale>
          <a:sx n="83" d="100"/>
          <a:sy n="83" d="100"/>
        </p:scale>
        <p:origin x="-97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236" y="-9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endParaRPr lang="en-US"/>
          </a:p>
        </p:txBody>
      </p:sp>
      <p:sp>
        <p:nvSpPr>
          <p:cNvPr id="10243" name="Rectangle 3"/>
          <p:cNvSpPr>
            <a:spLocks noGrp="1" noChangeArrowheads="1"/>
          </p:cNvSpPr>
          <p:nvPr>
            <p:ph type="dt" sz="quarter" idx="1"/>
          </p:nvPr>
        </p:nvSpPr>
        <p:spPr bwMode="auto">
          <a:xfrm>
            <a:off x="3897313" y="0"/>
            <a:ext cx="2982912"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endParaRPr lang="en-US"/>
          </a:p>
        </p:txBody>
      </p:sp>
      <p:sp>
        <p:nvSpPr>
          <p:cNvPr id="10244" name="Rectangle 4"/>
          <p:cNvSpPr>
            <a:spLocks noGrp="1" noChangeArrowheads="1"/>
          </p:cNvSpPr>
          <p:nvPr>
            <p:ph type="ftr" sz="quarter" idx="2"/>
          </p:nvPr>
        </p:nvSpPr>
        <p:spPr bwMode="auto">
          <a:xfrm>
            <a:off x="0" y="8829675"/>
            <a:ext cx="2982913"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endParaRPr lang="en-US"/>
          </a:p>
        </p:txBody>
      </p:sp>
      <p:sp>
        <p:nvSpPr>
          <p:cNvPr id="10245" name="Rectangle 5"/>
          <p:cNvSpPr>
            <a:spLocks noGrp="1" noChangeArrowheads="1"/>
          </p:cNvSpPr>
          <p:nvPr>
            <p:ph type="sldNum" sz="quarter" idx="3"/>
          </p:nvPr>
        </p:nvSpPr>
        <p:spPr bwMode="auto">
          <a:xfrm>
            <a:off x="3897313" y="8829675"/>
            <a:ext cx="2982912"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4DF8D46B-0260-404E-A35A-629FCF9FE982}" type="slidenum">
              <a:rPr lang="en-US"/>
              <a:pPr/>
              <a:t>‹#›</a:t>
            </a:fld>
            <a:endParaRPr lang="en-US"/>
          </a:p>
        </p:txBody>
      </p:sp>
    </p:spTree>
    <p:extLst>
      <p:ext uri="{BB962C8B-B14F-4D97-AF65-F5344CB8AC3E}">
        <p14:creationId xmlns:p14="http://schemas.microsoft.com/office/powerpoint/2010/main" val="158558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913" cy="465138"/>
          </a:xfrm>
          <a:prstGeom prst="rect">
            <a:avLst/>
          </a:prstGeom>
          <a:noFill/>
          <a:ln w="9525">
            <a:noFill/>
            <a:miter lim="800000"/>
            <a:headEnd/>
            <a:tailEnd/>
          </a:ln>
        </p:spPr>
        <p:txBody>
          <a:bodyPr vert="horz" wrap="square" lIns="92446" tIns="46223" rIns="92446" bIns="46223" numCol="1" anchor="t" anchorCtr="0" compatLnSpc="1">
            <a:prstTxWarp prst="textNoShape">
              <a:avLst/>
            </a:prstTxWarp>
          </a:bodyPr>
          <a:lstStyle>
            <a:lvl1pPr defTabSz="923925">
              <a:defRPr sz="1200"/>
            </a:lvl1pPr>
          </a:lstStyle>
          <a:p>
            <a:endParaRPr lang="en-US"/>
          </a:p>
        </p:txBody>
      </p:sp>
      <p:sp>
        <p:nvSpPr>
          <p:cNvPr id="4099" name="Rectangle 3"/>
          <p:cNvSpPr>
            <a:spLocks noGrp="1" noChangeArrowheads="1"/>
          </p:cNvSpPr>
          <p:nvPr>
            <p:ph type="dt" idx="1"/>
          </p:nvPr>
        </p:nvSpPr>
        <p:spPr bwMode="auto">
          <a:xfrm>
            <a:off x="3900488" y="0"/>
            <a:ext cx="2981325" cy="465138"/>
          </a:xfrm>
          <a:prstGeom prst="rect">
            <a:avLst/>
          </a:prstGeom>
          <a:noFill/>
          <a:ln w="9525">
            <a:noFill/>
            <a:miter lim="800000"/>
            <a:headEnd/>
            <a:tailEnd/>
          </a:ln>
        </p:spPr>
        <p:txBody>
          <a:bodyPr vert="horz" wrap="square" lIns="92446" tIns="46223" rIns="92446" bIns="46223" numCol="1" anchor="t" anchorCtr="0" compatLnSpc="1">
            <a:prstTxWarp prst="textNoShape">
              <a:avLst/>
            </a:prstTxWarp>
          </a:bodyPr>
          <a:lstStyle>
            <a:lvl1pPr algn="r" defTabSz="923925">
              <a:defRPr sz="1200"/>
            </a:lvl1pPr>
          </a:lstStyle>
          <a:p>
            <a:endParaRPr lang="en-US"/>
          </a:p>
        </p:txBody>
      </p:sp>
      <p:sp>
        <p:nvSpPr>
          <p:cNvPr id="4100"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7575" y="4416425"/>
            <a:ext cx="5046663" cy="4183063"/>
          </a:xfrm>
          <a:prstGeom prst="rect">
            <a:avLst/>
          </a:prstGeom>
          <a:noFill/>
          <a:ln w="9525">
            <a:noFill/>
            <a:miter lim="800000"/>
            <a:headEnd/>
            <a:tailEnd/>
          </a:ln>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31263"/>
            <a:ext cx="2982913" cy="465137"/>
          </a:xfrm>
          <a:prstGeom prst="rect">
            <a:avLst/>
          </a:prstGeom>
          <a:noFill/>
          <a:ln w="9525">
            <a:noFill/>
            <a:miter lim="800000"/>
            <a:headEnd/>
            <a:tailEnd/>
          </a:ln>
        </p:spPr>
        <p:txBody>
          <a:bodyPr vert="horz" wrap="square" lIns="92446" tIns="46223" rIns="92446" bIns="46223" numCol="1" anchor="b" anchorCtr="0" compatLnSpc="1">
            <a:prstTxWarp prst="textNoShape">
              <a:avLst/>
            </a:prstTxWarp>
          </a:bodyPr>
          <a:lstStyle>
            <a:lvl1pPr defTabSz="923925">
              <a:defRPr sz="1200"/>
            </a:lvl1pPr>
          </a:lstStyle>
          <a:p>
            <a:endParaRPr lang="en-US"/>
          </a:p>
        </p:txBody>
      </p:sp>
      <p:sp>
        <p:nvSpPr>
          <p:cNvPr id="4103" name="Rectangle 7"/>
          <p:cNvSpPr>
            <a:spLocks noGrp="1" noChangeArrowheads="1"/>
          </p:cNvSpPr>
          <p:nvPr>
            <p:ph type="sldNum" sz="quarter" idx="5"/>
          </p:nvPr>
        </p:nvSpPr>
        <p:spPr bwMode="auto">
          <a:xfrm>
            <a:off x="3900488" y="8831263"/>
            <a:ext cx="2981325" cy="465137"/>
          </a:xfrm>
          <a:prstGeom prst="rect">
            <a:avLst/>
          </a:prstGeom>
          <a:noFill/>
          <a:ln w="9525">
            <a:noFill/>
            <a:miter lim="800000"/>
            <a:headEnd/>
            <a:tailEnd/>
          </a:ln>
        </p:spPr>
        <p:txBody>
          <a:bodyPr vert="horz" wrap="square" lIns="92446" tIns="46223" rIns="92446" bIns="46223" numCol="1" anchor="b" anchorCtr="0" compatLnSpc="1">
            <a:prstTxWarp prst="textNoShape">
              <a:avLst/>
            </a:prstTxWarp>
          </a:bodyPr>
          <a:lstStyle>
            <a:lvl1pPr algn="r" defTabSz="923925">
              <a:defRPr sz="1200"/>
            </a:lvl1pPr>
          </a:lstStyle>
          <a:p>
            <a:fld id="{AAB9D303-476D-468B-8086-5F6C3630F959}" type="slidenum">
              <a:rPr lang="en-US"/>
              <a:pPr/>
              <a:t>‹#›</a:t>
            </a:fld>
            <a:endParaRPr lang="en-US"/>
          </a:p>
        </p:txBody>
      </p:sp>
    </p:spTree>
    <p:extLst>
      <p:ext uri="{BB962C8B-B14F-4D97-AF65-F5344CB8AC3E}">
        <p14:creationId xmlns:p14="http://schemas.microsoft.com/office/powerpoint/2010/main" val="21223259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2</a:t>
            </a:fld>
            <a:endParaRPr lang="en-US"/>
          </a:p>
        </p:txBody>
      </p:sp>
    </p:spTree>
    <p:extLst>
      <p:ext uri="{BB962C8B-B14F-4D97-AF65-F5344CB8AC3E}">
        <p14:creationId xmlns:p14="http://schemas.microsoft.com/office/powerpoint/2010/main" val="1705911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11</a:t>
            </a:fld>
            <a:endParaRPr lang="en-US"/>
          </a:p>
        </p:txBody>
      </p:sp>
    </p:spTree>
    <p:extLst>
      <p:ext uri="{BB962C8B-B14F-4D97-AF65-F5344CB8AC3E}">
        <p14:creationId xmlns:p14="http://schemas.microsoft.com/office/powerpoint/2010/main" val="869382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14</a:t>
            </a:fld>
            <a:endParaRPr lang="en-US"/>
          </a:p>
        </p:txBody>
      </p:sp>
    </p:spTree>
    <p:extLst>
      <p:ext uri="{BB962C8B-B14F-4D97-AF65-F5344CB8AC3E}">
        <p14:creationId xmlns:p14="http://schemas.microsoft.com/office/powerpoint/2010/main" val="1670938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16</a:t>
            </a:fld>
            <a:endParaRPr lang="en-US"/>
          </a:p>
        </p:txBody>
      </p:sp>
    </p:spTree>
    <p:extLst>
      <p:ext uri="{BB962C8B-B14F-4D97-AF65-F5344CB8AC3E}">
        <p14:creationId xmlns:p14="http://schemas.microsoft.com/office/powerpoint/2010/main" val="2302048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17</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18</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19</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20</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21</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22</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23</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3</a:t>
            </a:fld>
            <a:endParaRPr lang="en-US"/>
          </a:p>
        </p:txBody>
      </p:sp>
    </p:spTree>
    <p:extLst>
      <p:ext uri="{BB962C8B-B14F-4D97-AF65-F5344CB8AC3E}">
        <p14:creationId xmlns:p14="http://schemas.microsoft.com/office/powerpoint/2010/main" val="1231982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24</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25</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26</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27</a:t>
            </a:fld>
            <a:endParaRPr lang="en-US"/>
          </a:p>
        </p:txBody>
      </p:sp>
    </p:spTree>
    <p:extLst>
      <p:ext uri="{BB962C8B-B14F-4D97-AF65-F5344CB8AC3E}">
        <p14:creationId xmlns:p14="http://schemas.microsoft.com/office/powerpoint/2010/main" val="12757386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28</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29</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30</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31</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32</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33</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4</a:t>
            </a:fld>
            <a:endParaRPr lang="en-US"/>
          </a:p>
        </p:txBody>
      </p:sp>
    </p:spTree>
    <p:extLst>
      <p:ext uri="{BB962C8B-B14F-4D97-AF65-F5344CB8AC3E}">
        <p14:creationId xmlns:p14="http://schemas.microsoft.com/office/powerpoint/2010/main" val="12319824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34</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35</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36</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37</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38</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39</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40</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41</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42</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43</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5</a:t>
            </a:fld>
            <a:endParaRPr lang="en-US"/>
          </a:p>
        </p:txBody>
      </p:sp>
    </p:spTree>
    <p:extLst>
      <p:ext uri="{BB962C8B-B14F-4D97-AF65-F5344CB8AC3E}">
        <p14:creationId xmlns:p14="http://schemas.microsoft.com/office/powerpoint/2010/main" val="12319824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44</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45</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46</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47</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48</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49</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50</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51</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52</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53</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6</a:t>
            </a:fld>
            <a:endParaRPr lang="en-US"/>
          </a:p>
        </p:txBody>
      </p:sp>
    </p:spTree>
    <p:extLst>
      <p:ext uri="{BB962C8B-B14F-4D97-AF65-F5344CB8AC3E}">
        <p14:creationId xmlns:p14="http://schemas.microsoft.com/office/powerpoint/2010/main" val="325265224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54</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55</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56</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57</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58</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59</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60</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61</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62</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63</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7</a:t>
            </a:fld>
            <a:endParaRPr lang="en-US"/>
          </a:p>
        </p:txBody>
      </p:sp>
    </p:spTree>
    <p:extLst>
      <p:ext uri="{BB962C8B-B14F-4D97-AF65-F5344CB8AC3E}">
        <p14:creationId xmlns:p14="http://schemas.microsoft.com/office/powerpoint/2010/main" val="366033737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64</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65</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66</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67</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68</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69</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70</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71</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72</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73</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8</a:t>
            </a:fld>
            <a:endParaRPr lang="en-US"/>
          </a:p>
        </p:txBody>
      </p:sp>
    </p:spTree>
    <p:extLst>
      <p:ext uri="{BB962C8B-B14F-4D97-AF65-F5344CB8AC3E}">
        <p14:creationId xmlns:p14="http://schemas.microsoft.com/office/powerpoint/2010/main" val="399104174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74</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75</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76</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77</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78</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79</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80</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81</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82</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83</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9</a:t>
            </a:fld>
            <a:endParaRPr lang="en-US"/>
          </a:p>
        </p:txBody>
      </p:sp>
    </p:spTree>
    <p:extLst>
      <p:ext uri="{BB962C8B-B14F-4D97-AF65-F5344CB8AC3E}">
        <p14:creationId xmlns:p14="http://schemas.microsoft.com/office/powerpoint/2010/main" val="170887618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84</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85</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86</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87</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88</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89</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90</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91</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92</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93</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9D303-476D-468B-8086-5F6C3630F959}" type="slidenum">
              <a:rPr lang="en-US" smtClean="0"/>
              <a:pPr/>
              <a:t>10</a:t>
            </a:fld>
            <a:endParaRPr lang="en-US"/>
          </a:p>
        </p:txBody>
      </p:sp>
    </p:spTree>
    <p:extLst>
      <p:ext uri="{BB962C8B-B14F-4D97-AF65-F5344CB8AC3E}">
        <p14:creationId xmlns:p14="http://schemas.microsoft.com/office/powerpoint/2010/main" val="234711500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94</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95</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96</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97</a:t>
            </a:fld>
            <a:endParaRPr lang="en-US"/>
          </a:p>
        </p:txBody>
      </p:sp>
    </p:spTree>
    <p:extLst>
      <p:ext uri="{BB962C8B-B14F-4D97-AF65-F5344CB8AC3E}">
        <p14:creationId xmlns:p14="http://schemas.microsoft.com/office/powerpoint/2010/main" val="105866443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AB9D303-476D-468B-8086-5F6C3630F959}" type="slidenum">
              <a:rPr lang="en-US" smtClean="0"/>
              <a:pPr/>
              <a:t>98</a:t>
            </a:fld>
            <a:endParaRPr lang="en-US"/>
          </a:p>
        </p:txBody>
      </p:sp>
    </p:spTree>
    <p:extLst>
      <p:ext uri="{BB962C8B-B14F-4D97-AF65-F5344CB8AC3E}">
        <p14:creationId xmlns:p14="http://schemas.microsoft.com/office/powerpoint/2010/main" val="10586644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9CCAF4"/>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914400" y="4645025"/>
            <a:ext cx="6553200" cy="993775"/>
          </a:xfrm>
        </p:spPr>
        <p:txBody>
          <a:bodyPr/>
          <a:lstStyle>
            <a:lvl1pPr>
              <a:defRPr>
                <a:solidFill>
                  <a:schemeClr val="bg1"/>
                </a:solidFill>
              </a:defRPr>
            </a:lvl1pPr>
          </a:lstStyle>
          <a:p>
            <a:r>
              <a:rPr lang="en-US"/>
              <a:t>Click to edit Master title style</a:t>
            </a:r>
          </a:p>
        </p:txBody>
      </p:sp>
      <p:sp>
        <p:nvSpPr>
          <p:cNvPr id="14339" name="Rectangle 3"/>
          <p:cNvSpPr>
            <a:spLocks noGrp="1" noChangeArrowheads="1"/>
          </p:cNvSpPr>
          <p:nvPr>
            <p:ph type="subTitle" idx="1"/>
          </p:nvPr>
        </p:nvSpPr>
        <p:spPr>
          <a:xfrm>
            <a:off x="914400" y="5715000"/>
            <a:ext cx="4876800" cy="381000"/>
          </a:xfrm>
        </p:spPr>
        <p:txBody>
          <a:bodyPr/>
          <a:lstStyle>
            <a:lvl1pPr marL="0" indent="0">
              <a:buFontTx/>
              <a:buNone/>
              <a:defRPr>
                <a:solidFill>
                  <a:schemeClr val="bg2"/>
                </a:solidFill>
              </a:defRPr>
            </a:lvl1pPr>
          </a:lstStyle>
          <a:p>
            <a:r>
              <a:rPr lang="en-US"/>
              <a:t>Click to edit Master subtitle style</a:t>
            </a:r>
          </a:p>
        </p:txBody>
      </p:sp>
      <p:pic>
        <p:nvPicPr>
          <p:cNvPr id="14343" name="Picture 7" descr="CUIT_logo_1colorBlue"/>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705600" y="4953000"/>
            <a:ext cx="2173288" cy="1668463"/>
          </a:xfrm>
          <a:prstGeom prst="rect">
            <a:avLst/>
          </a:prstGeom>
          <a:noFill/>
        </p:spPr>
      </p:pic>
      <p:grpSp>
        <p:nvGrpSpPr>
          <p:cNvPr id="14344" name="Group 8"/>
          <p:cNvGrpSpPr>
            <a:grpSpLocks/>
          </p:cNvGrpSpPr>
          <p:nvPr/>
        </p:nvGrpSpPr>
        <p:grpSpPr bwMode="auto">
          <a:xfrm>
            <a:off x="-500063" y="449263"/>
            <a:ext cx="4538663" cy="3694112"/>
            <a:chOff x="-315" y="593"/>
            <a:chExt cx="2478" cy="2017"/>
          </a:xfrm>
        </p:grpSpPr>
        <p:sp>
          <p:nvSpPr>
            <p:cNvPr id="14345" name="Rectangle 9"/>
            <p:cNvSpPr>
              <a:spLocks noChangeArrowheads="1"/>
            </p:cNvSpPr>
            <p:nvPr/>
          </p:nvSpPr>
          <p:spPr bwMode="auto">
            <a:xfrm rot="-2034782">
              <a:off x="-315" y="1093"/>
              <a:ext cx="784" cy="784"/>
            </a:xfrm>
            <a:prstGeom prst="rect">
              <a:avLst/>
            </a:prstGeom>
            <a:solidFill>
              <a:schemeClr val="bg1">
                <a:alpha val="50000"/>
              </a:schemeClr>
            </a:solidFill>
            <a:ln w="9525">
              <a:noFill/>
              <a:miter lim="800000"/>
              <a:headEnd/>
              <a:tailEnd/>
            </a:ln>
          </p:spPr>
          <p:txBody>
            <a:bodyPr wrap="none" anchor="ctr"/>
            <a:lstStyle/>
            <a:p>
              <a:endParaRPr lang="en-US"/>
            </a:p>
          </p:txBody>
        </p:sp>
        <p:sp>
          <p:nvSpPr>
            <p:cNvPr id="14346" name="Rectangle 10"/>
            <p:cNvSpPr>
              <a:spLocks noChangeArrowheads="1"/>
            </p:cNvSpPr>
            <p:nvPr/>
          </p:nvSpPr>
          <p:spPr bwMode="auto">
            <a:xfrm rot="-2034782">
              <a:off x="429" y="593"/>
              <a:ext cx="784" cy="784"/>
            </a:xfrm>
            <a:prstGeom prst="rect">
              <a:avLst/>
            </a:prstGeom>
            <a:solidFill>
              <a:schemeClr val="bg1">
                <a:alpha val="50000"/>
              </a:schemeClr>
            </a:solidFill>
            <a:ln w="9525">
              <a:noFill/>
              <a:miter lim="800000"/>
              <a:headEnd/>
              <a:tailEnd/>
            </a:ln>
          </p:spPr>
          <p:txBody>
            <a:bodyPr wrap="none" anchor="ctr"/>
            <a:lstStyle/>
            <a:p>
              <a:endParaRPr lang="en-US"/>
            </a:p>
          </p:txBody>
        </p:sp>
        <p:sp>
          <p:nvSpPr>
            <p:cNvPr id="14347" name="Rectangle 11"/>
            <p:cNvSpPr>
              <a:spLocks noChangeArrowheads="1"/>
            </p:cNvSpPr>
            <p:nvPr/>
          </p:nvSpPr>
          <p:spPr bwMode="auto">
            <a:xfrm rot="-2034782">
              <a:off x="922" y="1326"/>
              <a:ext cx="784" cy="784"/>
            </a:xfrm>
            <a:prstGeom prst="rect">
              <a:avLst/>
            </a:prstGeom>
            <a:solidFill>
              <a:schemeClr val="bg1">
                <a:alpha val="50000"/>
              </a:schemeClr>
            </a:solidFill>
            <a:ln w="9525">
              <a:noFill/>
              <a:miter lim="800000"/>
              <a:headEnd/>
              <a:tailEnd/>
            </a:ln>
          </p:spPr>
          <p:txBody>
            <a:bodyPr wrap="none" anchor="ctr"/>
            <a:lstStyle/>
            <a:p>
              <a:endParaRPr lang="en-US"/>
            </a:p>
          </p:txBody>
        </p:sp>
        <p:sp>
          <p:nvSpPr>
            <p:cNvPr id="14348" name="Rectangle 12"/>
            <p:cNvSpPr>
              <a:spLocks noChangeArrowheads="1"/>
            </p:cNvSpPr>
            <p:nvPr/>
          </p:nvSpPr>
          <p:spPr bwMode="auto">
            <a:xfrm rot="-2034782">
              <a:off x="178" y="1826"/>
              <a:ext cx="784" cy="784"/>
            </a:xfrm>
            <a:prstGeom prst="rect">
              <a:avLst/>
            </a:prstGeom>
            <a:solidFill>
              <a:schemeClr val="bg1">
                <a:alpha val="50000"/>
              </a:schemeClr>
            </a:solidFill>
            <a:ln w="9525">
              <a:noFill/>
              <a:miter lim="800000"/>
              <a:headEnd/>
              <a:tailEnd/>
            </a:ln>
          </p:spPr>
          <p:txBody>
            <a:bodyPr wrap="none" anchor="ctr"/>
            <a:lstStyle/>
            <a:p>
              <a:endParaRPr lang="en-US"/>
            </a:p>
          </p:txBody>
        </p:sp>
        <p:grpSp>
          <p:nvGrpSpPr>
            <p:cNvPr id="14349" name="Group 13"/>
            <p:cNvGrpSpPr>
              <a:grpSpLocks/>
            </p:cNvGrpSpPr>
            <p:nvPr/>
          </p:nvGrpSpPr>
          <p:grpSpPr bwMode="auto">
            <a:xfrm rot="-2034782">
              <a:off x="483" y="925"/>
              <a:ext cx="1680" cy="1668"/>
              <a:chOff x="4368" y="2981"/>
              <a:chExt cx="720" cy="715"/>
            </a:xfrm>
          </p:grpSpPr>
          <p:sp>
            <p:nvSpPr>
              <p:cNvPr id="14350" name="Rectangle 14"/>
              <p:cNvSpPr>
                <a:spLocks noChangeArrowheads="1"/>
              </p:cNvSpPr>
              <p:nvPr/>
            </p:nvSpPr>
            <p:spPr bwMode="auto">
              <a:xfrm>
                <a:off x="4368" y="2981"/>
                <a:ext cx="336" cy="336"/>
              </a:xfrm>
              <a:prstGeom prst="rect">
                <a:avLst/>
              </a:prstGeom>
              <a:solidFill>
                <a:schemeClr val="bg1">
                  <a:alpha val="25999"/>
                </a:schemeClr>
              </a:solidFill>
              <a:ln w="9525">
                <a:noFill/>
                <a:miter lim="800000"/>
                <a:headEnd/>
                <a:tailEnd/>
              </a:ln>
            </p:spPr>
            <p:txBody>
              <a:bodyPr wrap="none" anchor="ctr"/>
              <a:lstStyle/>
              <a:p>
                <a:endParaRPr lang="en-US"/>
              </a:p>
            </p:txBody>
          </p:sp>
          <p:sp>
            <p:nvSpPr>
              <p:cNvPr id="14351" name="Rectangle 15"/>
              <p:cNvSpPr>
                <a:spLocks noChangeArrowheads="1"/>
              </p:cNvSpPr>
              <p:nvPr/>
            </p:nvSpPr>
            <p:spPr bwMode="auto">
              <a:xfrm>
                <a:off x="4752" y="2981"/>
                <a:ext cx="336" cy="336"/>
              </a:xfrm>
              <a:prstGeom prst="rect">
                <a:avLst/>
              </a:prstGeom>
              <a:solidFill>
                <a:schemeClr val="bg1">
                  <a:alpha val="25999"/>
                </a:schemeClr>
              </a:solidFill>
              <a:ln w="9525">
                <a:noFill/>
                <a:miter lim="800000"/>
                <a:headEnd/>
                <a:tailEnd/>
              </a:ln>
            </p:spPr>
            <p:txBody>
              <a:bodyPr wrap="none" anchor="ctr"/>
              <a:lstStyle/>
              <a:p>
                <a:endParaRPr lang="en-US"/>
              </a:p>
            </p:txBody>
          </p:sp>
          <p:sp>
            <p:nvSpPr>
              <p:cNvPr id="14352" name="Rectangle 16"/>
              <p:cNvSpPr>
                <a:spLocks noChangeArrowheads="1"/>
              </p:cNvSpPr>
              <p:nvPr/>
            </p:nvSpPr>
            <p:spPr bwMode="auto">
              <a:xfrm>
                <a:off x="4752" y="3360"/>
                <a:ext cx="336" cy="336"/>
              </a:xfrm>
              <a:prstGeom prst="rect">
                <a:avLst/>
              </a:prstGeom>
              <a:solidFill>
                <a:schemeClr val="bg1">
                  <a:alpha val="25999"/>
                </a:schemeClr>
              </a:solidFill>
              <a:ln w="9525">
                <a:noFill/>
                <a:miter lim="800000"/>
                <a:headEnd/>
                <a:tailEnd/>
              </a:ln>
            </p:spPr>
            <p:txBody>
              <a:bodyPr wrap="none" anchor="ctr"/>
              <a:lstStyle/>
              <a:p>
                <a:endParaRPr lang="en-US"/>
              </a:p>
            </p:txBody>
          </p:sp>
          <p:sp>
            <p:nvSpPr>
              <p:cNvPr id="14353" name="Rectangle 17"/>
              <p:cNvSpPr>
                <a:spLocks noChangeArrowheads="1"/>
              </p:cNvSpPr>
              <p:nvPr/>
            </p:nvSpPr>
            <p:spPr bwMode="auto">
              <a:xfrm>
                <a:off x="4368" y="3360"/>
                <a:ext cx="336" cy="336"/>
              </a:xfrm>
              <a:prstGeom prst="rect">
                <a:avLst/>
              </a:prstGeom>
              <a:solidFill>
                <a:schemeClr val="bg1">
                  <a:alpha val="25999"/>
                </a:schemeClr>
              </a:solidFill>
              <a:ln w="9525">
                <a:noFill/>
                <a:miter lim="800000"/>
                <a:headEnd/>
                <a:tailEnd/>
              </a:ln>
            </p:spPr>
            <p:txBody>
              <a:bodyPr wrap="none" anchor="ctr"/>
              <a:lstStyle/>
              <a:p>
                <a:endParaRPr lang="en-US"/>
              </a:p>
            </p:txBody>
          </p:sp>
        </p:gr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EB46E2-63C2-4B4C-8765-48C01BFEC3A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2082BF-251D-43D0-B4AD-0637626737A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C919A6-38FA-440B-B270-856CF3B9401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963EE1-8547-4854-A0C7-8E2EEF8801E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889AEB-0E6B-4AFC-A95B-41A9D8FB00C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2EB2997-C585-4329-9516-28584E7D037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282DA83-F68F-4E4A-8366-3E7C41ECD5C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D180195-9BFE-41D4-950E-28990750A44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3DC696-405D-4C94-8647-4F3BBC3F9A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B2DC73-BC5A-40AA-8A8E-92082016145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868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57200" y="1600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89A6AD8-B852-4A36-AC38-1EAA184FB58F}" type="slidenum">
              <a:rPr lang="en-US"/>
              <a:pPr/>
              <a:t>‹#›</a:t>
            </a:fld>
            <a:endParaRPr lang="en-US"/>
          </a:p>
        </p:txBody>
      </p:sp>
      <p:sp>
        <p:nvSpPr>
          <p:cNvPr id="13319" name="Rectangle 7"/>
          <p:cNvSpPr>
            <a:spLocks noChangeArrowheads="1"/>
          </p:cNvSpPr>
          <p:nvPr/>
        </p:nvSpPr>
        <p:spPr bwMode="auto">
          <a:xfrm>
            <a:off x="0" y="5715000"/>
            <a:ext cx="9144000" cy="1143000"/>
          </a:xfrm>
          <a:prstGeom prst="rect">
            <a:avLst/>
          </a:prstGeom>
          <a:solidFill>
            <a:srgbClr val="9CCAF4"/>
          </a:solidFill>
          <a:ln w="9525">
            <a:solidFill>
              <a:schemeClr val="tx1"/>
            </a:solidFill>
            <a:miter lim="800000"/>
            <a:headEnd/>
            <a:tailEnd/>
          </a:ln>
        </p:spPr>
        <p:txBody>
          <a:bodyPr wrap="none" anchor="ctr"/>
          <a:lstStyle/>
          <a:p>
            <a:endParaRPr lang="en-US"/>
          </a:p>
        </p:txBody>
      </p:sp>
      <p:pic>
        <p:nvPicPr>
          <p:cNvPr id="13320" name="Picture 8" descr="CUIT_logo_Horizontal_1c_Blue"/>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304800" y="5957888"/>
            <a:ext cx="3505200" cy="685800"/>
          </a:xfrm>
          <a:prstGeom prst="rect">
            <a:avLst/>
          </a:prstGeom>
          <a:noFill/>
        </p:spPr>
      </p:pic>
      <p:sp>
        <p:nvSpPr>
          <p:cNvPr id="13321" name="Rectangle 9"/>
          <p:cNvSpPr>
            <a:spLocks noChangeArrowheads="1"/>
          </p:cNvSpPr>
          <p:nvPr/>
        </p:nvSpPr>
        <p:spPr bwMode="auto">
          <a:xfrm>
            <a:off x="0" y="0"/>
            <a:ext cx="9144000" cy="228600"/>
          </a:xfrm>
          <a:prstGeom prst="rect">
            <a:avLst/>
          </a:prstGeom>
          <a:solidFill>
            <a:srgbClr val="053F75"/>
          </a:solidFill>
          <a:ln w="9525">
            <a:solidFill>
              <a:schemeClr val="tx1"/>
            </a:solidFill>
            <a:miter lim="800000"/>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2400" b="1">
          <a:solidFill>
            <a:schemeClr val="accent2"/>
          </a:solidFill>
          <a:latin typeface="+mj-lt"/>
          <a:ea typeface="+mj-ea"/>
          <a:cs typeface="+mj-cs"/>
        </a:defRPr>
      </a:lvl1pPr>
      <a:lvl2pPr algn="l" rtl="0" fontAlgn="base">
        <a:spcBef>
          <a:spcPct val="0"/>
        </a:spcBef>
        <a:spcAft>
          <a:spcPct val="0"/>
        </a:spcAft>
        <a:defRPr sz="2400" b="1">
          <a:solidFill>
            <a:schemeClr val="accent2"/>
          </a:solidFill>
          <a:latin typeface="Arial" charset="0"/>
        </a:defRPr>
      </a:lvl2pPr>
      <a:lvl3pPr algn="l" rtl="0" fontAlgn="base">
        <a:spcBef>
          <a:spcPct val="0"/>
        </a:spcBef>
        <a:spcAft>
          <a:spcPct val="0"/>
        </a:spcAft>
        <a:defRPr sz="2400" b="1">
          <a:solidFill>
            <a:schemeClr val="accent2"/>
          </a:solidFill>
          <a:latin typeface="Arial" charset="0"/>
        </a:defRPr>
      </a:lvl3pPr>
      <a:lvl4pPr algn="l" rtl="0" fontAlgn="base">
        <a:spcBef>
          <a:spcPct val="0"/>
        </a:spcBef>
        <a:spcAft>
          <a:spcPct val="0"/>
        </a:spcAft>
        <a:defRPr sz="2400" b="1">
          <a:solidFill>
            <a:schemeClr val="accent2"/>
          </a:solidFill>
          <a:latin typeface="Arial" charset="0"/>
        </a:defRPr>
      </a:lvl4pPr>
      <a:lvl5pPr algn="l" rtl="0" fontAlgn="base">
        <a:spcBef>
          <a:spcPct val="0"/>
        </a:spcBef>
        <a:spcAft>
          <a:spcPct val="0"/>
        </a:spcAft>
        <a:defRPr sz="2400" b="1">
          <a:solidFill>
            <a:schemeClr val="accent2"/>
          </a:solidFill>
          <a:latin typeface="Arial" charset="0"/>
        </a:defRPr>
      </a:lvl5pPr>
      <a:lvl6pPr marL="457200" algn="l" rtl="0" fontAlgn="base">
        <a:spcBef>
          <a:spcPct val="0"/>
        </a:spcBef>
        <a:spcAft>
          <a:spcPct val="0"/>
        </a:spcAft>
        <a:defRPr sz="2400" b="1">
          <a:solidFill>
            <a:schemeClr val="accent2"/>
          </a:solidFill>
          <a:latin typeface="Arial" charset="0"/>
        </a:defRPr>
      </a:lvl6pPr>
      <a:lvl7pPr marL="914400" algn="l" rtl="0" fontAlgn="base">
        <a:spcBef>
          <a:spcPct val="0"/>
        </a:spcBef>
        <a:spcAft>
          <a:spcPct val="0"/>
        </a:spcAft>
        <a:defRPr sz="2400" b="1">
          <a:solidFill>
            <a:schemeClr val="accent2"/>
          </a:solidFill>
          <a:latin typeface="Arial" charset="0"/>
        </a:defRPr>
      </a:lvl7pPr>
      <a:lvl8pPr marL="1371600" algn="l" rtl="0" fontAlgn="base">
        <a:spcBef>
          <a:spcPct val="0"/>
        </a:spcBef>
        <a:spcAft>
          <a:spcPct val="0"/>
        </a:spcAft>
        <a:defRPr sz="2400" b="1">
          <a:solidFill>
            <a:schemeClr val="accent2"/>
          </a:solidFill>
          <a:latin typeface="Arial" charset="0"/>
        </a:defRPr>
      </a:lvl8pPr>
      <a:lvl9pPr marL="1828800" algn="l" rtl="0" fontAlgn="base">
        <a:spcBef>
          <a:spcPct val="0"/>
        </a:spcBef>
        <a:spcAft>
          <a:spcPct val="0"/>
        </a:spcAft>
        <a:defRPr sz="2400" b="1">
          <a:solidFill>
            <a:schemeClr val="accent2"/>
          </a:solidFill>
          <a:latin typeface="Arial" charset="0"/>
        </a:defRPr>
      </a:lvl9pPr>
    </p:titleStyle>
    <p:bodyStyle>
      <a:lvl1pPr marL="342900" indent="-342900" algn="l" rtl="0" fontAlgn="base">
        <a:spcBef>
          <a:spcPct val="20000"/>
        </a:spcBef>
        <a:spcAft>
          <a:spcPct val="0"/>
        </a:spcAft>
        <a:buChar char="•"/>
        <a:defRPr sz="1600">
          <a:solidFill>
            <a:srgbClr val="4D4D4D"/>
          </a:solidFill>
          <a:latin typeface="+mn-lt"/>
          <a:ea typeface="+mn-ea"/>
          <a:cs typeface="+mn-cs"/>
        </a:defRPr>
      </a:lvl1pPr>
      <a:lvl2pPr marL="742950" indent="-285750" algn="l" rtl="0" fontAlgn="base">
        <a:spcBef>
          <a:spcPct val="20000"/>
        </a:spcBef>
        <a:spcAft>
          <a:spcPct val="0"/>
        </a:spcAft>
        <a:buChar char="–"/>
        <a:defRPr sz="1600">
          <a:solidFill>
            <a:srgbClr val="4D4D4D"/>
          </a:solidFill>
          <a:latin typeface="+mn-lt"/>
        </a:defRPr>
      </a:lvl2pPr>
      <a:lvl3pPr marL="1143000" indent="-228600" algn="l" rtl="0" fontAlgn="base">
        <a:spcBef>
          <a:spcPct val="20000"/>
        </a:spcBef>
        <a:spcAft>
          <a:spcPct val="0"/>
        </a:spcAft>
        <a:buChar char="•"/>
        <a:defRPr sz="12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Visio_Drawing11.vsdx"/></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533400" y="4495801"/>
            <a:ext cx="6934200" cy="1219200"/>
          </a:xfrm>
        </p:spPr>
        <p:txBody>
          <a:bodyPr/>
          <a:lstStyle/>
          <a:p>
            <a:r>
              <a:rPr lang="en-US" sz="3200" dirty="0" smtClean="0"/>
              <a:t>Introduction to Linux Workshop</a:t>
            </a:r>
            <a:br>
              <a:rPr lang="en-US" sz="3200" dirty="0" smtClean="0"/>
            </a:br>
            <a:endParaRPr lang="en-US" dirty="0"/>
          </a:p>
        </p:txBody>
      </p:sp>
      <p:sp>
        <p:nvSpPr>
          <p:cNvPr id="17411" name="Rectangle 3"/>
          <p:cNvSpPr>
            <a:spLocks noGrp="1" noChangeArrowheads="1"/>
          </p:cNvSpPr>
          <p:nvPr>
            <p:ph type="subTitle" idx="1"/>
          </p:nvPr>
        </p:nvSpPr>
        <p:spPr>
          <a:xfrm>
            <a:off x="533400" y="5562600"/>
            <a:ext cx="4876800" cy="533400"/>
          </a:xfrm>
        </p:spPr>
        <p:txBody>
          <a:bodyPr/>
          <a:lstStyle/>
          <a:p>
            <a:r>
              <a:rPr lang="en-US" dirty="0" smtClean="0"/>
              <a:t>February 26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Introduction</a:t>
            </a:r>
            <a:endParaRPr lang="en-US" sz="3200" dirty="0"/>
          </a:p>
        </p:txBody>
      </p:sp>
      <p:sp>
        <p:nvSpPr>
          <p:cNvPr id="3" name="Content Placeholder 2"/>
          <p:cNvSpPr>
            <a:spLocks noGrp="1"/>
          </p:cNvSpPr>
          <p:nvPr>
            <p:ph idx="1"/>
          </p:nvPr>
        </p:nvSpPr>
        <p:spPr>
          <a:xfrm>
            <a:off x="990600" y="1600200"/>
            <a:ext cx="7162800" cy="3886200"/>
          </a:xfrm>
        </p:spPr>
        <p:txBody>
          <a:bodyPr/>
          <a:lstStyle/>
          <a:p>
            <a:pPr marL="0" indent="0">
              <a:buNone/>
            </a:pPr>
            <a:r>
              <a:rPr lang="en-US" sz="3200" dirty="0"/>
              <a:t>An </a:t>
            </a:r>
            <a:r>
              <a:rPr lang="en-US" sz="3200" i="1" dirty="0"/>
              <a:t>operating system</a:t>
            </a:r>
            <a:r>
              <a:rPr lang="en-US" sz="3200" dirty="0"/>
              <a:t> (</a:t>
            </a:r>
            <a:r>
              <a:rPr lang="en-US" sz="3200" i="1" dirty="0"/>
              <a:t>OS</a:t>
            </a:r>
            <a:r>
              <a:rPr lang="en-US" sz="3200" dirty="0"/>
              <a:t>) is software that manages computer hardware and software resources and provides common services for computer </a:t>
            </a:r>
            <a:r>
              <a:rPr lang="en-US" sz="3200" dirty="0" smtClean="0"/>
              <a:t>programs.</a:t>
            </a:r>
          </a:p>
          <a:p>
            <a:pPr marL="0" indent="0">
              <a:buNone/>
            </a:pPr>
            <a:endParaRPr lang="en-US" sz="3200" dirty="0"/>
          </a:p>
          <a:p>
            <a:pPr marL="0" indent="0" algn="r">
              <a:buNone/>
            </a:pPr>
            <a:r>
              <a:rPr lang="en-US" sz="3200" dirty="0" smtClean="0"/>
              <a:t>- Wikipedia</a:t>
            </a:r>
            <a:endParaRPr lang="en-US" sz="3200" dirty="0"/>
          </a:p>
        </p:txBody>
      </p:sp>
    </p:spTree>
    <p:extLst>
      <p:ext uri="{BB962C8B-B14F-4D97-AF65-F5344CB8AC3E}">
        <p14:creationId xmlns:p14="http://schemas.microsoft.com/office/powerpoint/2010/main" val="679794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Introduction</a:t>
            </a:r>
            <a:endParaRPr lang="en-US" sz="3200" dirty="0"/>
          </a:p>
        </p:txBody>
      </p:sp>
      <p:sp>
        <p:nvSpPr>
          <p:cNvPr id="3" name="Content Placeholder 2"/>
          <p:cNvSpPr>
            <a:spLocks noGrp="1"/>
          </p:cNvSpPr>
          <p:nvPr>
            <p:ph idx="1"/>
          </p:nvPr>
        </p:nvSpPr>
        <p:spPr>
          <a:xfrm>
            <a:off x="1524000" y="1600200"/>
            <a:ext cx="6096000" cy="3886200"/>
          </a:xfrm>
        </p:spPr>
        <p:txBody>
          <a:bodyPr/>
          <a:lstStyle/>
          <a:p>
            <a:pPr marL="0" indent="0" algn="ctr">
              <a:buNone/>
            </a:pPr>
            <a:endParaRPr lang="en-US" sz="3200" dirty="0" smtClean="0"/>
          </a:p>
          <a:p>
            <a:pPr marL="0" indent="0" algn="ctr">
              <a:buNone/>
            </a:pPr>
            <a:endParaRPr lang="en-US" sz="3200" dirty="0" smtClean="0"/>
          </a:p>
          <a:p>
            <a:pPr marL="0" indent="0" algn="ctr">
              <a:buNone/>
            </a:pPr>
            <a:endParaRPr lang="en-US" sz="3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4199" y="1287685"/>
            <a:ext cx="2895602" cy="4282630"/>
          </a:xfrm>
          <a:prstGeom prst="rect">
            <a:avLst/>
          </a:prstGeom>
        </p:spPr>
      </p:pic>
    </p:spTree>
    <p:extLst>
      <p:ext uri="{BB962C8B-B14F-4D97-AF65-F5344CB8AC3E}">
        <p14:creationId xmlns:p14="http://schemas.microsoft.com/office/powerpoint/2010/main" val="1030546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History</a:t>
            </a:r>
            <a:endParaRPr lang="en-US" sz="3200" dirty="0"/>
          </a:p>
        </p:txBody>
      </p:sp>
      <p:sp>
        <p:nvSpPr>
          <p:cNvPr id="3" name="Content Placeholder 2"/>
          <p:cNvSpPr>
            <a:spLocks noGrp="1"/>
          </p:cNvSpPr>
          <p:nvPr>
            <p:ph idx="1"/>
          </p:nvPr>
        </p:nvSpPr>
        <p:spPr/>
        <p:txBody>
          <a:bodyPr/>
          <a:lstStyle/>
          <a:p>
            <a:pPr marL="0" indent="0" algn="ctr">
              <a:buNone/>
            </a:pPr>
            <a:endParaRPr lang="en-US" sz="3200" dirty="0" smtClean="0"/>
          </a:p>
          <a:p>
            <a:pPr marL="0" indent="0" algn="ctr">
              <a:buNone/>
            </a:pPr>
            <a:r>
              <a:rPr lang="en-US" sz="3200" dirty="0" smtClean="0"/>
              <a:t>This will be quick</a:t>
            </a:r>
          </a:p>
          <a:p>
            <a:pPr marL="0" indent="0" algn="ctr">
              <a:buNone/>
            </a:pPr>
            <a:endParaRPr lang="en-US" sz="3200" dirty="0"/>
          </a:p>
          <a:p>
            <a:pPr marL="0" indent="0" algn="ctr">
              <a:buNone/>
            </a:pPr>
            <a:endParaRPr lang="en-US" sz="3200" dirty="0" smtClean="0"/>
          </a:p>
        </p:txBody>
      </p:sp>
    </p:spTree>
    <p:extLst>
      <p:ext uri="{BB962C8B-B14F-4D97-AF65-F5344CB8AC3E}">
        <p14:creationId xmlns:p14="http://schemas.microsoft.com/office/powerpoint/2010/main" val="361996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History</a:t>
            </a:r>
            <a:endParaRPr lang="en-US" sz="3200" dirty="0"/>
          </a:p>
        </p:txBody>
      </p:sp>
      <p:sp>
        <p:nvSpPr>
          <p:cNvPr id="3" name="Content Placeholder 2"/>
          <p:cNvSpPr>
            <a:spLocks noGrp="1"/>
          </p:cNvSpPr>
          <p:nvPr>
            <p:ph idx="1"/>
          </p:nvPr>
        </p:nvSpPr>
        <p:spPr/>
        <p:txBody>
          <a:bodyPr/>
          <a:lstStyle/>
          <a:p>
            <a:pPr marL="0" indent="0" algn="ctr">
              <a:buNone/>
            </a:pPr>
            <a:endParaRPr lang="en-US" sz="3200" dirty="0" smtClean="0"/>
          </a:p>
          <a:p>
            <a:pPr marL="0" indent="0" algn="ctr">
              <a:buNone/>
            </a:pPr>
            <a:r>
              <a:rPr lang="en-US" sz="3200" dirty="0" smtClean="0"/>
              <a:t>Linux is old</a:t>
            </a:r>
          </a:p>
          <a:p>
            <a:pPr marL="0" indent="0" algn="ctr">
              <a:buNone/>
            </a:pPr>
            <a:endParaRPr lang="en-US" sz="3200" dirty="0"/>
          </a:p>
          <a:p>
            <a:pPr marL="0" indent="0" algn="ctr">
              <a:buNone/>
            </a:pPr>
            <a:r>
              <a:rPr lang="en-US" sz="3200" dirty="0" smtClean="0"/>
              <a:t>1991</a:t>
            </a:r>
          </a:p>
          <a:p>
            <a:pPr marL="0" indent="0" algn="ctr">
              <a:buNone/>
            </a:pPr>
            <a:endParaRPr lang="en-US" sz="3200" dirty="0"/>
          </a:p>
          <a:p>
            <a:pPr marL="0" indent="0" algn="ctr">
              <a:buNone/>
            </a:pPr>
            <a:endParaRPr lang="en-US" sz="3200" dirty="0" smtClean="0"/>
          </a:p>
        </p:txBody>
      </p:sp>
    </p:spTree>
    <p:extLst>
      <p:ext uri="{BB962C8B-B14F-4D97-AF65-F5344CB8AC3E}">
        <p14:creationId xmlns:p14="http://schemas.microsoft.com/office/powerpoint/2010/main" val="651442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History</a:t>
            </a:r>
            <a:endParaRPr lang="en-US" sz="3200" dirty="0"/>
          </a:p>
        </p:txBody>
      </p:sp>
      <p:sp>
        <p:nvSpPr>
          <p:cNvPr id="3" name="Content Placeholder 2"/>
          <p:cNvSpPr>
            <a:spLocks noGrp="1"/>
          </p:cNvSpPr>
          <p:nvPr>
            <p:ph idx="1"/>
          </p:nvPr>
        </p:nvSpPr>
        <p:spPr/>
        <p:txBody>
          <a:bodyPr/>
          <a:lstStyle/>
          <a:p>
            <a:pPr marL="0" indent="0" algn="ctr">
              <a:buNone/>
            </a:pPr>
            <a:endParaRPr lang="en-US" sz="3200" dirty="0" smtClean="0"/>
          </a:p>
          <a:p>
            <a:pPr marL="0" indent="0" algn="ctr">
              <a:buNone/>
            </a:pPr>
            <a:r>
              <a:rPr lang="en-US" sz="3200" dirty="0" smtClean="0"/>
              <a:t>Linux is related to Unix</a:t>
            </a:r>
          </a:p>
          <a:p>
            <a:pPr marL="0" indent="0" algn="ctr">
              <a:buNone/>
            </a:pPr>
            <a:endParaRPr lang="en-US" sz="3200" dirty="0"/>
          </a:p>
          <a:p>
            <a:pPr marL="0" indent="0" algn="ctr">
              <a:buNone/>
            </a:pPr>
            <a:endParaRPr lang="en-US" sz="3200" dirty="0" smtClean="0"/>
          </a:p>
        </p:txBody>
      </p:sp>
    </p:spTree>
    <p:extLst>
      <p:ext uri="{BB962C8B-B14F-4D97-AF65-F5344CB8AC3E}">
        <p14:creationId xmlns:p14="http://schemas.microsoft.com/office/powerpoint/2010/main" val="3905426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History</a:t>
            </a:r>
            <a:endParaRPr lang="en-US" sz="3200" dirty="0"/>
          </a:p>
        </p:txBody>
      </p:sp>
      <p:sp>
        <p:nvSpPr>
          <p:cNvPr id="3" name="Content Placeholder 2"/>
          <p:cNvSpPr>
            <a:spLocks noGrp="1"/>
          </p:cNvSpPr>
          <p:nvPr>
            <p:ph idx="1"/>
          </p:nvPr>
        </p:nvSpPr>
        <p:spPr/>
        <p:txBody>
          <a:bodyPr/>
          <a:lstStyle/>
          <a:p>
            <a:pPr marL="0" indent="0" algn="ctr">
              <a:buNone/>
            </a:pPr>
            <a:endParaRPr lang="en-US" sz="3200" dirty="0"/>
          </a:p>
          <a:p>
            <a:pPr marL="0" indent="0" algn="ctr">
              <a:buNone/>
            </a:pPr>
            <a:r>
              <a:rPr lang="en-US" sz="3200" dirty="0" smtClean="0"/>
              <a:t>Unix is very old</a:t>
            </a:r>
          </a:p>
          <a:p>
            <a:pPr marL="0" indent="0" algn="ctr">
              <a:buNone/>
            </a:pPr>
            <a:endParaRPr lang="en-US" sz="3200" dirty="0"/>
          </a:p>
          <a:p>
            <a:pPr marL="0" indent="0" algn="ctr">
              <a:buNone/>
            </a:pPr>
            <a:r>
              <a:rPr lang="en-US" sz="3200" dirty="0" smtClean="0"/>
              <a:t>1969</a:t>
            </a:r>
          </a:p>
          <a:p>
            <a:pPr marL="0" indent="0" algn="ctr">
              <a:buNone/>
            </a:pPr>
            <a:endParaRPr lang="en-US" sz="3200" dirty="0"/>
          </a:p>
          <a:p>
            <a:pPr marL="0" indent="0" algn="ctr">
              <a:buNone/>
            </a:pPr>
            <a:endParaRPr lang="en-US" sz="3200" dirty="0" smtClean="0"/>
          </a:p>
        </p:txBody>
      </p:sp>
    </p:spTree>
    <p:extLst>
      <p:ext uri="{BB962C8B-B14F-4D97-AF65-F5344CB8AC3E}">
        <p14:creationId xmlns:p14="http://schemas.microsoft.com/office/powerpoint/2010/main" val="557032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Design</a:t>
            </a:r>
            <a:endParaRPr lang="en-US" sz="3200" dirty="0"/>
          </a:p>
        </p:txBody>
      </p:sp>
      <p:sp>
        <p:nvSpPr>
          <p:cNvPr id="3" name="Content Placeholder 2"/>
          <p:cNvSpPr>
            <a:spLocks noGrp="1"/>
          </p:cNvSpPr>
          <p:nvPr>
            <p:ph idx="1"/>
          </p:nvPr>
        </p:nvSpPr>
        <p:spPr/>
        <p:txBody>
          <a:bodyPr/>
          <a:lstStyle/>
          <a:p>
            <a:pPr marL="0" indent="0" algn="ctr">
              <a:buNone/>
            </a:pPr>
            <a:endParaRPr lang="en-US" sz="3200" dirty="0" smtClean="0"/>
          </a:p>
          <a:p>
            <a:pPr marL="0" indent="0" algn="ctr">
              <a:buNone/>
            </a:pPr>
            <a:r>
              <a:rPr lang="en-US" sz="3200" dirty="0" smtClean="0"/>
              <a:t>Unix created by developers for developers</a:t>
            </a:r>
          </a:p>
          <a:p>
            <a:pPr marL="0" indent="0" algn="ctr">
              <a:buNone/>
            </a:pPr>
            <a:endParaRPr lang="en-US" sz="3200" dirty="0"/>
          </a:p>
          <a:p>
            <a:pPr marL="0" indent="0" algn="ctr">
              <a:buNone/>
            </a:pPr>
            <a:endParaRPr lang="en-US" sz="3200" dirty="0" smtClean="0"/>
          </a:p>
        </p:txBody>
      </p:sp>
    </p:spTree>
    <p:extLst>
      <p:ext uri="{BB962C8B-B14F-4D97-AF65-F5344CB8AC3E}">
        <p14:creationId xmlns:p14="http://schemas.microsoft.com/office/powerpoint/2010/main" val="3539184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Design</a:t>
            </a:r>
            <a:endParaRPr lang="en-US" sz="3200" dirty="0"/>
          </a:p>
        </p:txBody>
      </p:sp>
      <p:sp>
        <p:nvSpPr>
          <p:cNvPr id="3" name="Content Placeholder 2"/>
          <p:cNvSpPr>
            <a:spLocks noGrp="1"/>
          </p:cNvSpPr>
          <p:nvPr>
            <p:ph idx="1"/>
          </p:nvPr>
        </p:nvSpPr>
        <p:spPr/>
        <p:txBody>
          <a:bodyPr/>
          <a:lstStyle/>
          <a:p>
            <a:pPr marL="0" indent="0" algn="ctr">
              <a:buNone/>
            </a:pPr>
            <a:endParaRPr lang="en-US" sz="3200" dirty="0" smtClean="0"/>
          </a:p>
          <a:p>
            <a:pPr marL="0" indent="0" algn="ctr">
              <a:buNone/>
            </a:pPr>
            <a:r>
              <a:rPr lang="en-US" sz="3200" dirty="0" smtClean="0"/>
              <a:t>Unix was designed to be simple and powerful</a:t>
            </a:r>
          </a:p>
          <a:p>
            <a:pPr marL="0" indent="0" algn="ctr">
              <a:buNone/>
            </a:pPr>
            <a:endParaRPr lang="en-US" sz="3200" dirty="0"/>
          </a:p>
          <a:p>
            <a:pPr marL="0" indent="0" algn="ctr">
              <a:buNone/>
            </a:pPr>
            <a:endParaRPr lang="en-US" sz="3200" dirty="0" smtClean="0"/>
          </a:p>
        </p:txBody>
      </p:sp>
    </p:spTree>
    <p:extLst>
      <p:ext uri="{BB962C8B-B14F-4D97-AF65-F5344CB8AC3E}">
        <p14:creationId xmlns:p14="http://schemas.microsoft.com/office/powerpoint/2010/main" val="3539184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Design</a:t>
            </a:r>
            <a:endParaRPr lang="en-US" sz="3200" dirty="0"/>
          </a:p>
        </p:txBody>
      </p:sp>
      <p:sp>
        <p:nvSpPr>
          <p:cNvPr id="3" name="Content Placeholder 2"/>
          <p:cNvSpPr>
            <a:spLocks noGrp="1"/>
          </p:cNvSpPr>
          <p:nvPr>
            <p:ph idx="1"/>
          </p:nvPr>
        </p:nvSpPr>
        <p:spPr/>
        <p:txBody>
          <a:bodyPr/>
          <a:lstStyle/>
          <a:p>
            <a:pPr marL="0" indent="0">
              <a:buNone/>
            </a:pPr>
            <a:r>
              <a:rPr lang="en-US" sz="2800" dirty="0" smtClean="0"/>
              <a:t>“ […] </a:t>
            </a:r>
            <a:r>
              <a:rPr lang="en-US" sz="2800" dirty="0"/>
              <a:t>the power of a system comes more from the relationships among programs than from the programs themselves. Many UNIX programs do quite trivial things in isolation, but, combined with other programs, become general and useful tools</a:t>
            </a:r>
            <a:r>
              <a:rPr lang="en-US" sz="2800" dirty="0" smtClean="0"/>
              <a:t>.”</a:t>
            </a:r>
          </a:p>
          <a:p>
            <a:pPr marL="0" indent="0">
              <a:buNone/>
            </a:pPr>
            <a:endParaRPr lang="en-US" sz="1800" dirty="0" smtClean="0"/>
          </a:p>
          <a:p>
            <a:pPr marL="0" indent="0">
              <a:buNone/>
            </a:pPr>
            <a:endParaRPr lang="en-US" sz="1800" dirty="0"/>
          </a:p>
          <a:p>
            <a:pPr marL="0" indent="0" algn="r">
              <a:buNone/>
            </a:pPr>
            <a:r>
              <a:rPr lang="en-US" sz="2000" i="1" dirty="0" smtClean="0"/>
              <a:t>The UNIX Programming Environment</a:t>
            </a:r>
            <a:r>
              <a:rPr lang="en-US" sz="2000" dirty="0" smtClean="0"/>
              <a:t>, Kernighan and Pike (1984)</a:t>
            </a:r>
          </a:p>
          <a:p>
            <a:pPr marL="0" indent="0" algn="ctr">
              <a:buNone/>
            </a:pPr>
            <a:endParaRPr lang="en-US" sz="3200" dirty="0"/>
          </a:p>
          <a:p>
            <a:pPr marL="0" indent="0" algn="ctr">
              <a:buNone/>
            </a:pPr>
            <a:endParaRPr lang="en-US" sz="3200" dirty="0" smtClean="0"/>
          </a:p>
        </p:txBody>
      </p:sp>
    </p:spTree>
    <p:extLst>
      <p:ext uri="{BB962C8B-B14F-4D97-AF65-F5344CB8AC3E}">
        <p14:creationId xmlns:p14="http://schemas.microsoft.com/office/powerpoint/2010/main" val="4255968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Access</a:t>
            </a:r>
            <a:endParaRPr lang="en-US" sz="3200" dirty="0"/>
          </a:p>
        </p:txBody>
      </p:sp>
      <p:sp>
        <p:nvSpPr>
          <p:cNvPr id="3" name="Content Placeholder 2"/>
          <p:cNvSpPr>
            <a:spLocks noGrp="1"/>
          </p:cNvSpPr>
          <p:nvPr>
            <p:ph idx="1"/>
          </p:nvPr>
        </p:nvSpPr>
        <p:spPr/>
        <p:txBody>
          <a:bodyPr/>
          <a:lstStyle/>
          <a:p>
            <a:pPr marL="0" indent="0" algn="ctr">
              <a:buNone/>
            </a:pPr>
            <a:endParaRPr lang="en-US" sz="3200" dirty="0" smtClean="0"/>
          </a:p>
          <a:p>
            <a:pPr marL="0" indent="0" algn="ctr">
              <a:buNone/>
            </a:pPr>
            <a:endParaRPr lang="en-US" sz="3200" dirty="0" smtClean="0"/>
          </a:p>
          <a:p>
            <a:pPr marL="0" indent="0" algn="ctr">
              <a:buNone/>
            </a:pPr>
            <a:r>
              <a:rPr lang="en-US" sz="3200" dirty="0" smtClean="0"/>
              <a:t>Did everyone get a user ID?</a:t>
            </a:r>
            <a:endParaRPr lang="en-US" sz="3200" dirty="0"/>
          </a:p>
          <a:p>
            <a:pPr marL="0" indent="0" algn="ctr">
              <a:buNone/>
            </a:pPr>
            <a:endParaRPr lang="en-US" sz="3200" dirty="0" smtClean="0"/>
          </a:p>
        </p:txBody>
      </p:sp>
    </p:spTree>
    <p:extLst>
      <p:ext uri="{BB962C8B-B14F-4D97-AF65-F5344CB8AC3E}">
        <p14:creationId xmlns:p14="http://schemas.microsoft.com/office/powerpoint/2010/main" val="949289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Introduction</a:t>
            </a:r>
            <a:endParaRPr lang="en-US" sz="3200" dirty="0"/>
          </a:p>
        </p:txBody>
      </p:sp>
      <p:sp>
        <p:nvSpPr>
          <p:cNvPr id="3" name="Content Placeholder 2"/>
          <p:cNvSpPr>
            <a:spLocks noGrp="1"/>
          </p:cNvSpPr>
          <p:nvPr>
            <p:ph idx="1"/>
          </p:nvPr>
        </p:nvSpPr>
        <p:spPr/>
        <p:txBody>
          <a:bodyPr/>
          <a:lstStyle/>
          <a:p>
            <a:pPr marL="0" indent="0" algn="ctr">
              <a:buNone/>
            </a:pPr>
            <a:r>
              <a:rPr lang="en-US" sz="3200" dirty="0" smtClean="0"/>
              <a:t>Rob Lane</a:t>
            </a:r>
          </a:p>
          <a:p>
            <a:pPr marL="0" indent="0" algn="ctr">
              <a:buNone/>
            </a:pPr>
            <a:r>
              <a:rPr lang="en-US" sz="3200" dirty="0" smtClean="0"/>
              <a:t>&amp;</a:t>
            </a:r>
          </a:p>
          <a:p>
            <a:pPr marL="0" indent="0" algn="ctr">
              <a:buNone/>
            </a:pPr>
            <a:r>
              <a:rPr lang="en-US" sz="3200" dirty="0" smtClean="0"/>
              <a:t>The HPC Support Team</a:t>
            </a:r>
          </a:p>
          <a:p>
            <a:pPr marL="0" indent="0" algn="ctr">
              <a:buNone/>
            </a:pPr>
            <a:endParaRPr lang="en-US" sz="3200" dirty="0"/>
          </a:p>
          <a:p>
            <a:pPr marL="0" indent="0" algn="ctr">
              <a:buNone/>
            </a:pPr>
            <a:r>
              <a:rPr lang="en-US" sz="3200" dirty="0" smtClean="0"/>
              <a:t>Research Computing Services</a:t>
            </a:r>
          </a:p>
          <a:p>
            <a:pPr marL="0" indent="0" algn="ctr">
              <a:buNone/>
            </a:pPr>
            <a:r>
              <a:rPr lang="en-US" sz="3200" dirty="0" smtClean="0"/>
              <a:t>CUIT</a:t>
            </a:r>
            <a:endParaRPr lang="en-US" sz="3200" dirty="0"/>
          </a:p>
        </p:txBody>
      </p:sp>
    </p:spTree>
    <p:extLst>
      <p:ext uri="{BB962C8B-B14F-4D97-AF65-F5344CB8AC3E}">
        <p14:creationId xmlns:p14="http://schemas.microsoft.com/office/powerpoint/2010/main" val="3810783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Access</a:t>
            </a:r>
            <a:endParaRPr lang="en-US" sz="3200" dirty="0"/>
          </a:p>
        </p:txBody>
      </p:sp>
      <p:sp>
        <p:nvSpPr>
          <p:cNvPr id="3" name="Content Placeholder 2"/>
          <p:cNvSpPr>
            <a:spLocks noGrp="1"/>
          </p:cNvSpPr>
          <p:nvPr>
            <p:ph idx="1"/>
          </p:nvPr>
        </p:nvSpPr>
        <p:spPr/>
        <p:txBody>
          <a:bodyPr/>
          <a:lstStyle/>
          <a:p>
            <a:pPr marL="0" indent="0" algn="ctr">
              <a:buNone/>
            </a:pPr>
            <a:r>
              <a:rPr lang="en-US" sz="3200" dirty="0" smtClean="0"/>
              <a:t>Windows Instructions</a:t>
            </a:r>
          </a:p>
          <a:p>
            <a:pPr marL="514350" indent="-514350">
              <a:buFont typeface="+mj-lt"/>
              <a:buAutoNum type="arabicPeriod"/>
            </a:pPr>
            <a:r>
              <a:rPr lang="en-US" sz="3200" dirty="0" smtClean="0"/>
              <a:t>Search for putty on Columbia home page</a:t>
            </a:r>
          </a:p>
          <a:p>
            <a:pPr marL="514350" indent="-514350">
              <a:buFont typeface="+mj-lt"/>
              <a:buAutoNum type="arabicPeriod"/>
            </a:pPr>
            <a:r>
              <a:rPr lang="en-US" sz="3200" dirty="0" smtClean="0"/>
              <a:t>Select first result</a:t>
            </a:r>
          </a:p>
          <a:p>
            <a:pPr marL="514350" indent="-514350">
              <a:buFont typeface="+mj-lt"/>
              <a:buAutoNum type="arabicPeriod"/>
            </a:pPr>
            <a:r>
              <a:rPr lang="en-US" sz="3200" dirty="0" smtClean="0"/>
              <a:t>Follow link to Putty download page</a:t>
            </a:r>
          </a:p>
          <a:p>
            <a:pPr marL="514350" indent="-514350">
              <a:buFont typeface="+mj-lt"/>
              <a:buAutoNum type="arabicPeriod"/>
            </a:pPr>
            <a:r>
              <a:rPr lang="en-US" sz="3200" dirty="0" smtClean="0"/>
              <a:t>Download putty.exe</a:t>
            </a:r>
          </a:p>
          <a:p>
            <a:pPr marL="514350" indent="-514350">
              <a:buFont typeface="+mj-lt"/>
              <a:buAutoNum type="arabicPeriod"/>
            </a:pPr>
            <a:r>
              <a:rPr lang="en-US" sz="3200" dirty="0" smtClean="0"/>
              <a:t>Run putty.exe</a:t>
            </a:r>
            <a:endParaRPr lang="en-US" sz="3200" dirty="0"/>
          </a:p>
          <a:p>
            <a:pPr marL="0" indent="0" algn="ctr">
              <a:buNone/>
            </a:pPr>
            <a:endParaRPr lang="en-US" sz="3200" dirty="0" smtClean="0"/>
          </a:p>
        </p:txBody>
      </p:sp>
    </p:spTree>
    <p:extLst>
      <p:ext uri="{BB962C8B-B14F-4D97-AF65-F5344CB8AC3E}">
        <p14:creationId xmlns:p14="http://schemas.microsoft.com/office/powerpoint/2010/main" val="1617803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Access</a:t>
            </a:r>
            <a:endParaRPr lang="en-US" sz="3200" dirty="0"/>
          </a:p>
        </p:txBody>
      </p:sp>
      <p:sp>
        <p:nvSpPr>
          <p:cNvPr id="3" name="Content Placeholder 2"/>
          <p:cNvSpPr>
            <a:spLocks noGrp="1"/>
          </p:cNvSpPr>
          <p:nvPr>
            <p:ph idx="1"/>
          </p:nvPr>
        </p:nvSpPr>
        <p:spPr/>
        <p:txBody>
          <a:bodyPr/>
          <a:lstStyle/>
          <a:p>
            <a:pPr marL="0" indent="0" algn="ctr">
              <a:buNone/>
            </a:pPr>
            <a:r>
              <a:rPr lang="en-US" sz="3200" dirty="0" smtClean="0"/>
              <a:t>Mac Instructions</a:t>
            </a:r>
          </a:p>
          <a:p>
            <a:pPr marL="514350" indent="-514350">
              <a:buFont typeface="+mj-lt"/>
              <a:buAutoNum type="arabicPeriod"/>
            </a:pPr>
            <a:r>
              <a:rPr lang="en-US" sz="3200" dirty="0" smtClean="0"/>
              <a:t>Run terminal</a:t>
            </a:r>
            <a:endParaRPr lang="en-US" sz="3200" dirty="0"/>
          </a:p>
          <a:p>
            <a:pPr marL="0" indent="0" algn="ctr">
              <a:buNone/>
            </a:pPr>
            <a:endParaRPr lang="en-US" sz="3200" dirty="0" smtClean="0"/>
          </a:p>
        </p:txBody>
      </p:sp>
    </p:spTree>
    <p:extLst>
      <p:ext uri="{BB962C8B-B14F-4D97-AF65-F5344CB8AC3E}">
        <p14:creationId xmlns:p14="http://schemas.microsoft.com/office/powerpoint/2010/main" val="3252134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Access</a:t>
            </a:r>
            <a:endParaRPr lang="en-US" sz="3200" dirty="0"/>
          </a:p>
        </p:txBody>
      </p:sp>
      <p:sp>
        <p:nvSpPr>
          <p:cNvPr id="3" name="Content Placeholder 2"/>
          <p:cNvSpPr>
            <a:spLocks noGrp="1"/>
          </p:cNvSpPr>
          <p:nvPr>
            <p:ph idx="1"/>
          </p:nvPr>
        </p:nvSpPr>
        <p:spPr/>
        <p:txBody>
          <a:bodyPr/>
          <a:lstStyle/>
          <a:p>
            <a:pPr marL="0" indent="0" algn="ctr">
              <a:buNone/>
            </a:pPr>
            <a:r>
              <a:rPr lang="en-US" sz="3200" b="1" dirty="0" smtClean="0"/>
              <a:t>Mac (Terminal)</a:t>
            </a:r>
          </a:p>
          <a:p>
            <a:pPr marL="0" indent="0" algn="ctr">
              <a:buNone/>
            </a:pPr>
            <a:r>
              <a:rPr lang="en-US" sz="3200" dirty="0" smtClean="0"/>
              <a:t>$ </a:t>
            </a:r>
            <a:r>
              <a:rPr lang="en-US" sz="3200" dirty="0" err="1" smtClean="0"/>
              <a:t>ssh</a:t>
            </a:r>
            <a:r>
              <a:rPr lang="en-US" sz="3200" dirty="0" smtClean="0"/>
              <a:t> userNN@didius.cc.columbia.edu</a:t>
            </a:r>
          </a:p>
          <a:p>
            <a:pPr marL="0" indent="0" algn="ctr">
              <a:buNone/>
            </a:pPr>
            <a:endParaRPr lang="en-US" sz="3200" dirty="0"/>
          </a:p>
          <a:p>
            <a:pPr marL="0" indent="0" algn="ctr">
              <a:buNone/>
            </a:pPr>
            <a:r>
              <a:rPr lang="en-US" sz="3200" b="1" dirty="0" smtClean="0"/>
              <a:t>Windows (Putty)</a:t>
            </a:r>
          </a:p>
          <a:p>
            <a:pPr marL="0" indent="0" algn="ctr">
              <a:buNone/>
            </a:pPr>
            <a:r>
              <a:rPr lang="en-US" sz="3200" dirty="0" smtClean="0"/>
              <a:t>Host Name: didius.cc.columbia.edu</a:t>
            </a:r>
          </a:p>
        </p:txBody>
      </p:sp>
    </p:spTree>
    <p:extLst>
      <p:ext uri="{BB962C8B-B14F-4D97-AF65-F5344CB8AC3E}">
        <p14:creationId xmlns:p14="http://schemas.microsoft.com/office/powerpoint/2010/main" val="1668529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Access</a:t>
            </a:r>
            <a:endParaRPr lang="en-US" sz="3200" dirty="0"/>
          </a:p>
        </p:txBody>
      </p:sp>
      <p:sp>
        <p:nvSpPr>
          <p:cNvPr id="3" name="Content Placeholder 2"/>
          <p:cNvSpPr>
            <a:spLocks noGrp="1"/>
          </p:cNvSpPr>
          <p:nvPr>
            <p:ph idx="1"/>
          </p:nvPr>
        </p:nvSpPr>
        <p:spPr>
          <a:xfrm>
            <a:off x="1828800" y="1600200"/>
            <a:ext cx="5486400" cy="3886200"/>
          </a:xfrm>
        </p:spPr>
        <p:txBody>
          <a:bodyPr/>
          <a:lstStyle/>
          <a:p>
            <a:pPr marL="0" indent="0" algn="ctr">
              <a:buNone/>
            </a:pPr>
            <a:r>
              <a:rPr lang="en-US" sz="3200" dirty="0" smtClean="0"/>
              <a:t>Aside</a:t>
            </a:r>
          </a:p>
          <a:p>
            <a:pPr marL="0" indent="0">
              <a:buNone/>
            </a:pPr>
            <a:endParaRPr lang="en-US" sz="3200" dirty="0" smtClean="0"/>
          </a:p>
          <a:p>
            <a:pPr marL="0" indent="0">
              <a:buNone/>
            </a:pPr>
            <a:r>
              <a:rPr lang="en-US" sz="3200" dirty="0" smtClean="0"/>
              <a:t>System: cunix.columbia.edu</a:t>
            </a:r>
          </a:p>
          <a:p>
            <a:pPr marL="0" indent="0">
              <a:buNone/>
            </a:pPr>
            <a:r>
              <a:rPr lang="en-US" sz="3200" dirty="0" smtClean="0"/>
              <a:t>User: Your UNI</a:t>
            </a:r>
          </a:p>
        </p:txBody>
      </p:sp>
    </p:spTree>
    <p:extLst>
      <p:ext uri="{BB962C8B-B14F-4D97-AF65-F5344CB8AC3E}">
        <p14:creationId xmlns:p14="http://schemas.microsoft.com/office/powerpoint/2010/main" val="2343603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Prompt</a:t>
            </a:r>
            <a:endParaRPr lang="en-US" sz="3200" dirty="0"/>
          </a:p>
        </p:txBody>
      </p:sp>
      <p:sp>
        <p:nvSpPr>
          <p:cNvPr id="3" name="Content Placeholder 2"/>
          <p:cNvSpPr>
            <a:spLocks noGrp="1"/>
          </p:cNvSpPr>
          <p:nvPr>
            <p:ph idx="1"/>
          </p:nvPr>
        </p:nvSpPr>
        <p:spPr/>
        <p:txBody>
          <a:bodyPr/>
          <a:lstStyle/>
          <a:p>
            <a:pPr marL="0" indent="0">
              <a:buNone/>
            </a:pPr>
            <a:r>
              <a:rPr lang="en-US" sz="3200" dirty="0">
                <a:latin typeface="Courier New" panose="02070309020205020404" pitchFamily="49" charset="0"/>
                <a:cs typeface="Courier New" panose="02070309020205020404" pitchFamily="49" charset="0"/>
              </a:rPr>
              <a:t>[user1@didius </a:t>
            </a:r>
            <a:r>
              <a:rPr lang="en-US" sz="3200" dirty="0" smtClean="0">
                <a:latin typeface="Courier New" panose="02070309020205020404" pitchFamily="49" charset="0"/>
                <a:cs typeface="Courier New" panose="02070309020205020404" pitchFamily="49" charset="0"/>
              </a:rPr>
              <a:t>~]$</a:t>
            </a:r>
          </a:p>
          <a:p>
            <a:pPr marL="0" indent="0">
              <a:buNone/>
            </a:pPr>
            <a:endParaRPr lang="en-US" sz="3200" dirty="0" smtClean="0">
              <a:latin typeface="Courier New" panose="02070309020205020404" pitchFamily="49" charset="0"/>
              <a:cs typeface="Courier New" panose="02070309020205020404" pitchFamily="49" charset="0"/>
            </a:endParaRPr>
          </a:p>
          <a:p>
            <a:r>
              <a:rPr lang="en-US" sz="3200" dirty="0" smtClean="0">
                <a:cs typeface="Courier New" panose="02070309020205020404" pitchFamily="49" charset="0"/>
              </a:rPr>
              <a:t>User name</a:t>
            </a:r>
          </a:p>
          <a:p>
            <a:r>
              <a:rPr lang="en-US" sz="3200" dirty="0" smtClean="0">
                <a:cs typeface="Courier New" panose="02070309020205020404" pitchFamily="49" charset="0"/>
              </a:rPr>
              <a:t>System name</a:t>
            </a:r>
          </a:p>
          <a:p>
            <a:r>
              <a:rPr lang="en-US" sz="3200" dirty="0" smtClean="0">
                <a:cs typeface="Courier New" panose="02070309020205020404" pitchFamily="49" charset="0"/>
              </a:rPr>
              <a:t>Name of current directory</a:t>
            </a:r>
          </a:p>
          <a:p>
            <a:pPr marL="457200" lvl="1" indent="0">
              <a:buNone/>
            </a:pPr>
            <a:r>
              <a:rPr lang="en-US" sz="3200" dirty="0" smtClean="0">
                <a:cs typeface="Courier New" panose="02070309020205020404" pitchFamily="49" charset="0"/>
              </a:rPr>
              <a:t>~ is special</a:t>
            </a:r>
            <a:endParaRPr lang="en-US" sz="3200" dirty="0">
              <a:cs typeface="Courier New" panose="02070309020205020404" pitchFamily="49" charset="0"/>
            </a:endParaRPr>
          </a:p>
          <a:p>
            <a:pPr marL="0" indent="0">
              <a:buNone/>
            </a:pPr>
            <a:endParaRPr lang="en-US"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41371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pwd</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pwd</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“Print working directory”</a:t>
            </a: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5806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Directory </a:t>
            </a:r>
            <a:r>
              <a:rPr lang="en-US" sz="3200" dirty="0"/>
              <a:t>P</a:t>
            </a:r>
            <a:r>
              <a:rPr lang="en-US" sz="3200" dirty="0" smtClean="0"/>
              <a:t>ath</a:t>
            </a:r>
            <a:endParaRPr lang="en-US" sz="3200" dirty="0"/>
          </a:p>
        </p:txBody>
      </p:sp>
      <p:sp>
        <p:nvSpPr>
          <p:cNvPr id="3" name="Content Placeholder 2"/>
          <p:cNvSpPr>
            <a:spLocks noGrp="1"/>
          </p:cNvSpPr>
          <p:nvPr>
            <p:ph idx="1"/>
          </p:nvPr>
        </p:nvSpPr>
        <p:spPr/>
        <p:txBody>
          <a:bodyPr/>
          <a:lstStyle/>
          <a:p>
            <a:pPr marL="0" indent="0">
              <a:buNone/>
            </a:pPr>
            <a:r>
              <a:rPr lang="en-US" sz="3200" dirty="0">
                <a:latin typeface="Courier New" panose="02070309020205020404" pitchFamily="49" charset="0"/>
                <a:cs typeface="Courier New" panose="02070309020205020404" pitchFamily="49" charset="0"/>
              </a:rPr>
              <a:t>$ </a:t>
            </a:r>
            <a:r>
              <a:rPr lang="en-US" sz="3200" dirty="0" err="1">
                <a:latin typeface="Courier New" panose="02070309020205020404" pitchFamily="49" charset="0"/>
                <a:cs typeface="Courier New" panose="02070309020205020404" pitchFamily="49" charset="0"/>
              </a:rPr>
              <a:t>pwd</a:t>
            </a:r>
            <a:endParaRPr lang="en-US" sz="3200" dirty="0">
              <a:latin typeface="Courier New" panose="02070309020205020404" pitchFamily="49" charset="0"/>
              <a:cs typeface="Courier New" panose="02070309020205020404" pitchFamily="49" charset="0"/>
            </a:endParaRPr>
          </a:p>
          <a:p>
            <a:pPr marL="0" indent="0">
              <a:buNone/>
            </a:pPr>
            <a:r>
              <a:rPr lang="en-US" sz="3200" dirty="0">
                <a:latin typeface="Courier New" panose="02070309020205020404" pitchFamily="49" charset="0"/>
                <a:cs typeface="Courier New" panose="02070309020205020404" pitchFamily="49" charset="0"/>
              </a:rPr>
              <a:t>/workshop/home/user1</a:t>
            </a: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00054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Directory </a:t>
            </a:r>
            <a:r>
              <a:rPr lang="en-US" sz="3200" dirty="0"/>
              <a:t>P</a:t>
            </a:r>
            <a:r>
              <a:rPr lang="en-US" sz="3200" dirty="0" smtClean="0"/>
              <a:t>ath</a:t>
            </a:r>
            <a:endParaRPr lang="en-US" sz="3200" dirty="0"/>
          </a:p>
        </p:txBody>
      </p:sp>
      <p:sp>
        <p:nvSpPr>
          <p:cNvPr id="3" name="Content Placeholder 2"/>
          <p:cNvSpPr>
            <a:spLocks noGrp="1"/>
          </p:cNvSpPr>
          <p:nvPr>
            <p:ph idx="1"/>
          </p:nvPr>
        </p:nvSpPr>
        <p:spPr/>
        <p:txBody>
          <a:bodyPr/>
          <a:lstStyle/>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625833813"/>
              </p:ext>
            </p:extLst>
          </p:nvPr>
        </p:nvGraphicFramePr>
        <p:xfrm>
          <a:off x="1600200" y="1371600"/>
          <a:ext cx="6096000" cy="3722688"/>
        </p:xfrm>
        <a:graphic>
          <a:graphicData uri="http://schemas.openxmlformats.org/presentationml/2006/ole">
            <mc:AlternateContent xmlns:mc="http://schemas.openxmlformats.org/markup-compatibility/2006">
              <mc:Choice xmlns:v="urn:schemas-microsoft-com:vml" Requires="v">
                <p:oleObj spid="_x0000_s1028" name="Visio" r:id="rId4" imgW="9982223" imgH="6096060" progId="Visio.Drawing.15">
                  <p:embed/>
                </p:oleObj>
              </mc:Choice>
              <mc:Fallback>
                <p:oleObj name="Visio" r:id="rId4" imgW="9982223" imgH="6096060" progId="Visio.Drawing.15">
                  <p:embed/>
                  <p:pic>
                    <p:nvPicPr>
                      <p:cNvPr id="0" name=""/>
                      <p:cNvPicPr/>
                      <p:nvPr/>
                    </p:nvPicPr>
                    <p:blipFill>
                      <a:blip r:embed="rId5"/>
                      <a:stretch>
                        <a:fillRect/>
                      </a:stretch>
                    </p:blipFill>
                    <p:spPr>
                      <a:xfrm>
                        <a:off x="1600200" y="1371600"/>
                        <a:ext cx="6096000" cy="3722688"/>
                      </a:xfrm>
                      <a:prstGeom prst="rect">
                        <a:avLst/>
                      </a:prstGeom>
                    </p:spPr>
                  </p:pic>
                </p:oleObj>
              </mc:Fallback>
            </mc:AlternateContent>
          </a:graphicData>
        </a:graphic>
      </p:graphicFrame>
    </p:spTree>
    <p:extLst>
      <p:ext uri="{BB962C8B-B14F-4D97-AF65-F5344CB8AC3E}">
        <p14:creationId xmlns:p14="http://schemas.microsoft.com/office/powerpoint/2010/main" val="1954499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ls</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ls</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“List directory”</a:t>
            </a:r>
          </a:p>
          <a:p>
            <a:pPr marL="0" indent="0">
              <a:buNone/>
            </a:pPr>
            <a:endParaRPr lang="en-US" sz="3200" dirty="0">
              <a:cs typeface="Courier New" panose="02070309020205020404" pitchFamily="49" charset="0"/>
            </a:endParaRPr>
          </a:p>
          <a:p>
            <a:pPr marL="0" indent="0">
              <a:buNone/>
            </a:pPr>
            <a:r>
              <a:rPr lang="en-US" sz="3200" dirty="0" smtClean="0">
                <a:cs typeface="Courier New" panose="02070309020205020404" pitchFamily="49" charset="0"/>
              </a:rPr>
              <a:t>Not very interesting.</a:t>
            </a: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34819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cd</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cd /</a:t>
            </a: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“Change directory”</a:t>
            </a:r>
          </a:p>
          <a:p>
            <a:pPr marL="0" indent="0">
              <a:buNone/>
            </a:pPr>
            <a:endParaRPr lang="en-US" sz="3200" dirty="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pwd</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993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Introduction</a:t>
            </a:r>
            <a:endParaRPr lang="en-US" sz="3200" dirty="0"/>
          </a:p>
        </p:txBody>
      </p:sp>
      <p:sp>
        <p:nvSpPr>
          <p:cNvPr id="3" name="Content Placeholder 2"/>
          <p:cNvSpPr>
            <a:spLocks noGrp="1"/>
          </p:cNvSpPr>
          <p:nvPr>
            <p:ph idx="1"/>
          </p:nvPr>
        </p:nvSpPr>
        <p:spPr/>
        <p:txBody>
          <a:bodyPr/>
          <a:lstStyle/>
          <a:p>
            <a:pPr marL="0" indent="0" algn="ctr">
              <a:buNone/>
            </a:pPr>
            <a:endParaRPr lang="en-US" sz="3200" dirty="0" smtClean="0"/>
          </a:p>
          <a:p>
            <a:pPr marL="0" indent="0" algn="ctr">
              <a:buNone/>
            </a:pPr>
            <a:endParaRPr lang="en-US" sz="3200" dirty="0"/>
          </a:p>
          <a:p>
            <a:pPr marL="0" indent="0" algn="ctr">
              <a:buNone/>
            </a:pPr>
            <a:r>
              <a:rPr lang="en-US" sz="3200" dirty="0" smtClean="0"/>
              <a:t>Linux Basics</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808051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ls</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ls</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ls</a:t>
            </a:r>
            <a:r>
              <a:rPr lang="en-US" sz="3200" dirty="0" smtClean="0">
                <a:latin typeface="Courier New" panose="02070309020205020404" pitchFamily="49" charset="0"/>
                <a:cs typeface="Courier New" panose="02070309020205020404" pitchFamily="49" charset="0"/>
              </a:rPr>
              <a:t> –l</a:t>
            </a:r>
          </a:p>
          <a:p>
            <a:pPr marL="0" indent="0">
              <a:buNone/>
            </a:pPr>
            <a:endParaRPr lang="en-US" sz="3200" dirty="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Long listing.</a:t>
            </a:r>
          </a:p>
        </p:txBody>
      </p:sp>
    </p:spTree>
    <p:extLst>
      <p:ext uri="{BB962C8B-B14F-4D97-AF65-F5344CB8AC3E}">
        <p14:creationId xmlns:p14="http://schemas.microsoft.com/office/powerpoint/2010/main" val="3204815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cd</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cd</a:t>
            </a: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pwd</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cd with no arguments takes you back home</a:t>
            </a:r>
            <a:endParaRPr lang="en-US" sz="3200" dirty="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15890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pwd</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cd ..</a:t>
            </a: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pwd</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 means “the directory above this one”</a:t>
            </a:r>
          </a:p>
        </p:txBody>
      </p:sp>
    </p:spTree>
    <p:extLst>
      <p:ext uri="{BB962C8B-B14F-4D97-AF65-F5344CB8AC3E}">
        <p14:creationId xmlns:p14="http://schemas.microsoft.com/office/powerpoint/2010/main" val="3653393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pwd</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cd .</a:t>
            </a: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pwd</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 means “this directory”</a:t>
            </a:r>
          </a:p>
        </p:txBody>
      </p:sp>
    </p:spTree>
    <p:extLst>
      <p:ext uri="{BB962C8B-B14F-4D97-AF65-F5344CB8AC3E}">
        <p14:creationId xmlns:p14="http://schemas.microsoft.com/office/powerpoint/2010/main" val="1902788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a:t>l</a:t>
            </a:r>
            <a:r>
              <a:rPr lang="en-US" sz="3200" dirty="0" err="1" smtClean="0"/>
              <a:t>s</a:t>
            </a:r>
            <a:r>
              <a:rPr lang="en-US" sz="3200" dirty="0" smtClean="0"/>
              <a:t> -a</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cd</a:t>
            </a: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ls</a:t>
            </a:r>
            <a:r>
              <a:rPr lang="en-US" sz="3200" dirty="0" smtClean="0">
                <a:latin typeface="Courier New" panose="02070309020205020404" pitchFamily="49" charset="0"/>
                <a:cs typeface="Courier New" panose="02070309020205020404" pitchFamily="49" charset="0"/>
              </a:rPr>
              <a:t> -a</a:t>
            </a: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Can combine options</a:t>
            </a:r>
          </a:p>
          <a:p>
            <a:pPr marL="0" indent="0">
              <a:buNone/>
            </a:pPr>
            <a:endParaRPr lang="en-US" sz="3200" dirty="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ls</a:t>
            </a:r>
            <a:r>
              <a:rPr lang="en-US" sz="3200" dirty="0" smtClean="0">
                <a:latin typeface="Courier New" panose="02070309020205020404" pitchFamily="49" charset="0"/>
                <a:cs typeface="Courier New" panose="02070309020205020404" pitchFamily="49" charset="0"/>
              </a:rPr>
              <a:t> –la</a:t>
            </a:r>
          </a:p>
          <a:p>
            <a:pPr marL="0" indent="0">
              <a:buNone/>
            </a:pP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cs typeface="Courier New" panose="02070309020205020404" pitchFamily="49" charset="0"/>
            </a:endParaRPr>
          </a:p>
        </p:txBody>
      </p:sp>
    </p:spTree>
    <p:extLst>
      <p:ext uri="{BB962C8B-B14F-4D97-AF65-F5344CB8AC3E}">
        <p14:creationId xmlns:p14="http://schemas.microsoft.com/office/powerpoint/2010/main" val="17333946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a:t>
            </a:r>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pwd</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cd ~</a:t>
            </a: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pwd</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 means “home directory”</a:t>
            </a:r>
          </a:p>
        </p:txBody>
      </p:sp>
    </p:spTree>
    <p:extLst>
      <p:ext uri="{BB962C8B-B14F-4D97-AF65-F5344CB8AC3E}">
        <p14:creationId xmlns:p14="http://schemas.microsoft.com/office/powerpoint/2010/main" val="1566523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Paths</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cd </a:t>
            </a:r>
            <a:r>
              <a:rPr lang="en-US" sz="3200" dirty="0" err="1" smtClean="0">
                <a:latin typeface="Courier New" panose="02070309020205020404" pitchFamily="49" charset="0"/>
                <a:cs typeface="Courier New" panose="02070309020205020404" pitchFamily="49" charset="0"/>
              </a:rPr>
              <a:t>tmp</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cd /</a:t>
            </a:r>
            <a:r>
              <a:rPr lang="en-US" sz="3200" dirty="0" err="1" smtClean="0">
                <a:latin typeface="Courier New" panose="02070309020205020404" pitchFamily="49" charset="0"/>
                <a:cs typeface="Courier New" panose="02070309020205020404" pitchFamily="49" charset="0"/>
              </a:rPr>
              <a:t>tmp</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a:cs typeface="Courier New" panose="02070309020205020404" pitchFamily="49" charset="0"/>
            </a:endParaRPr>
          </a:p>
          <a:p>
            <a:pPr marL="0" indent="0">
              <a:buNone/>
            </a:pPr>
            <a:r>
              <a:rPr lang="en-US" sz="3200" dirty="0" smtClean="0">
                <a:cs typeface="Courier New" panose="02070309020205020404" pitchFamily="49" charset="0"/>
              </a:rPr>
              <a:t>Absolute: starts with “/”</a:t>
            </a:r>
          </a:p>
          <a:p>
            <a:pPr marL="0" indent="0">
              <a:buNone/>
            </a:pPr>
            <a:endParaRPr lang="en-US" sz="3200" dirty="0">
              <a:cs typeface="Courier New" panose="02070309020205020404" pitchFamily="49" charset="0"/>
            </a:endParaRPr>
          </a:p>
          <a:p>
            <a:pPr marL="0" indent="0">
              <a:buNone/>
            </a:pPr>
            <a:r>
              <a:rPr lang="en-US" sz="3200" dirty="0" smtClean="0">
                <a:cs typeface="Courier New" panose="02070309020205020404" pitchFamily="49" charset="0"/>
              </a:rPr>
              <a:t>Relative: doesn’t</a:t>
            </a:r>
          </a:p>
        </p:txBody>
      </p:sp>
    </p:spTree>
    <p:extLst>
      <p:ext uri="{BB962C8B-B14F-4D97-AF65-F5344CB8AC3E}">
        <p14:creationId xmlns:p14="http://schemas.microsoft.com/office/powerpoint/2010/main" val="2209182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cp</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cd</a:t>
            </a: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cp</a:t>
            </a: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tmp</a:t>
            </a:r>
            <a:r>
              <a:rPr lang="en-US" sz="3200" dirty="0" smtClean="0">
                <a:latin typeface="Courier New" panose="02070309020205020404" pitchFamily="49" charset="0"/>
                <a:cs typeface="Courier New" panose="02070309020205020404" pitchFamily="49" charset="0"/>
              </a:rPr>
              <a:t>/</a:t>
            </a:r>
            <a:r>
              <a:rPr lang="en-US" sz="3200" dirty="0" err="1" smtClean="0">
                <a:latin typeface="Courier New" panose="02070309020205020404" pitchFamily="49" charset="0"/>
                <a:cs typeface="Courier New" panose="02070309020205020404" pitchFamily="49" charset="0"/>
              </a:rPr>
              <a:t>keets</a:t>
            </a:r>
            <a:r>
              <a:rPr lang="en-US" sz="3200" dirty="0" smtClean="0">
                <a:latin typeface="Courier New" panose="02070309020205020404" pitchFamily="49" charset="0"/>
                <a:cs typeface="Courier New" panose="02070309020205020404" pitchFamily="49" charset="0"/>
              </a:rPr>
              <a:t> .</a:t>
            </a: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ls</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11266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rm</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cp</a:t>
            </a: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keets</a:t>
            </a:r>
            <a:r>
              <a:rPr lang="en-US" sz="3200" dirty="0" smtClean="0">
                <a:latin typeface="Courier New" panose="02070309020205020404" pitchFamily="49" charset="0"/>
                <a:cs typeface="Courier New" panose="02070309020205020404" pitchFamily="49" charset="0"/>
              </a:rPr>
              <a:t> junk</a:t>
            </a: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ls</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rm</a:t>
            </a:r>
            <a:r>
              <a:rPr lang="en-US" sz="3200" dirty="0" smtClean="0">
                <a:latin typeface="Courier New" panose="02070309020205020404" pitchFamily="49" charset="0"/>
                <a:cs typeface="Courier New" panose="02070309020205020404" pitchFamily="49" charset="0"/>
              </a:rPr>
              <a:t> junk</a:t>
            </a: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ls</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23474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cat</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cat </a:t>
            </a:r>
            <a:r>
              <a:rPr lang="en-US" sz="3200" dirty="0" err="1" smtClean="0">
                <a:latin typeface="Courier New" panose="02070309020205020404" pitchFamily="49" charset="0"/>
                <a:cs typeface="Courier New" panose="02070309020205020404" pitchFamily="49" charset="0"/>
              </a:rPr>
              <a:t>keets</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1331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Introduction</a:t>
            </a:r>
            <a:endParaRPr lang="en-US" sz="3200" dirty="0"/>
          </a:p>
        </p:txBody>
      </p:sp>
      <p:sp>
        <p:nvSpPr>
          <p:cNvPr id="3" name="Content Placeholder 2"/>
          <p:cNvSpPr>
            <a:spLocks noGrp="1"/>
          </p:cNvSpPr>
          <p:nvPr>
            <p:ph idx="1"/>
          </p:nvPr>
        </p:nvSpPr>
        <p:spPr/>
        <p:txBody>
          <a:bodyPr/>
          <a:lstStyle/>
          <a:p>
            <a:pPr marL="0" indent="0" algn="ctr">
              <a:buNone/>
            </a:pPr>
            <a:endParaRPr lang="en-US" sz="3200" dirty="0" smtClean="0"/>
          </a:p>
          <a:p>
            <a:pPr marL="0" indent="0" algn="ctr">
              <a:buNone/>
            </a:pPr>
            <a:endParaRPr lang="en-US" sz="3200" dirty="0"/>
          </a:p>
          <a:p>
            <a:pPr marL="0" indent="0" algn="ctr">
              <a:buNone/>
            </a:pPr>
            <a:r>
              <a:rPr lang="en-US" sz="3200" dirty="0" smtClean="0"/>
              <a:t>Linux Basics</a:t>
            </a:r>
          </a:p>
          <a:p>
            <a:pPr marL="0" indent="0" algn="ctr">
              <a:buNone/>
            </a:pPr>
            <a:endParaRPr lang="en-US" sz="3200" dirty="0"/>
          </a:p>
          <a:p>
            <a:pPr marL="0" indent="0" algn="ctr">
              <a:buNone/>
            </a:pPr>
            <a:r>
              <a:rPr lang="en-US" sz="3200" dirty="0" smtClean="0"/>
              <a:t>(HPC is next week)</a:t>
            </a:r>
          </a:p>
          <a:p>
            <a:pPr marL="0" indent="0" algn="ctr">
              <a:buNone/>
            </a:pPr>
            <a:endParaRPr lang="en-US" sz="3200" dirty="0"/>
          </a:p>
        </p:txBody>
      </p:sp>
    </p:spTree>
    <p:extLst>
      <p:ext uri="{BB962C8B-B14F-4D97-AF65-F5344CB8AC3E}">
        <p14:creationId xmlns:p14="http://schemas.microsoft.com/office/powerpoint/2010/main" val="2312686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mv</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mv </a:t>
            </a:r>
            <a:r>
              <a:rPr lang="en-US" sz="3200" dirty="0" err="1" smtClean="0">
                <a:latin typeface="Courier New" panose="02070309020205020404" pitchFamily="49" charset="0"/>
                <a:cs typeface="Courier New" panose="02070309020205020404" pitchFamily="49" charset="0"/>
              </a:rPr>
              <a:t>keets</a:t>
            </a: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keats</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ls</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492926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mkdir</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mkdir</a:t>
            </a: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tmp</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mv </a:t>
            </a:r>
            <a:r>
              <a:rPr lang="en-US" sz="3200" dirty="0" err="1" smtClean="0">
                <a:latin typeface="Courier New" panose="02070309020205020404" pitchFamily="49" charset="0"/>
                <a:cs typeface="Courier New" panose="02070309020205020404" pitchFamily="49" charset="0"/>
              </a:rPr>
              <a:t>keats</a:t>
            </a: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tmp</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cd </a:t>
            </a:r>
            <a:r>
              <a:rPr lang="en-US" sz="3200" dirty="0" err="1" smtClean="0">
                <a:latin typeface="Courier New" panose="02070309020205020404" pitchFamily="49" charset="0"/>
                <a:cs typeface="Courier New" panose="02070309020205020404" pitchFamily="49" charset="0"/>
              </a:rPr>
              <a:t>tmp</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ls</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228508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rmdir</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pwd</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mv </a:t>
            </a:r>
            <a:r>
              <a:rPr lang="en-US" sz="3200" dirty="0" err="1" smtClean="0">
                <a:latin typeface="Courier New" panose="02070309020205020404" pitchFamily="49" charset="0"/>
                <a:cs typeface="Courier New" panose="02070309020205020404" pitchFamily="49" charset="0"/>
              </a:rPr>
              <a:t>keats</a:t>
            </a:r>
            <a:r>
              <a:rPr lang="en-US" sz="3200" dirty="0" smtClean="0">
                <a:latin typeface="Courier New" panose="02070309020205020404" pitchFamily="49" charset="0"/>
                <a:cs typeface="Courier New" panose="02070309020205020404" pitchFamily="49" charset="0"/>
              </a:rPr>
              <a:t> ..</a:t>
            </a:r>
          </a:p>
          <a:p>
            <a:pPr marL="0" indent="0">
              <a:buNone/>
            </a:pPr>
            <a:r>
              <a:rPr lang="en-US" sz="3200" dirty="0" smtClean="0">
                <a:latin typeface="Courier New" panose="02070309020205020404" pitchFamily="49" charset="0"/>
                <a:cs typeface="Courier New" panose="02070309020205020404" pitchFamily="49" charset="0"/>
              </a:rPr>
              <a:t>$ cd ..</a:t>
            </a: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rmdir</a:t>
            </a: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tmp</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ls</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854647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w</a:t>
            </a:r>
            <a:r>
              <a:rPr lang="en-US" sz="3200" dirty="0" smtClean="0"/>
              <a:t>ho am </a:t>
            </a:r>
            <a:r>
              <a:rPr lang="en-US" sz="3200" dirty="0" err="1" smtClean="0"/>
              <a:t>i</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whoami</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who am </a:t>
            </a:r>
            <a:r>
              <a:rPr lang="en-US" sz="3200" dirty="0" err="1" smtClean="0">
                <a:latin typeface="Courier New" panose="02070309020205020404" pitchFamily="49" charset="0"/>
                <a:cs typeface="Courier New" panose="02070309020205020404" pitchFamily="49" charset="0"/>
              </a:rPr>
              <a:t>i</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id</a:t>
            </a:r>
          </a:p>
          <a:p>
            <a:pPr marL="0" indent="0">
              <a:buNone/>
            </a:pPr>
            <a:r>
              <a:rPr lang="en-US" sz="3200" dirty="0" smtClean="0">
                <a:latin typeface="Courier New" panose="02070309020205020404" pitchFamily="49" charset="0"/>
                <a:cs typeface="Courier New" panose="02070309020205020404" pitchFamily="49" charset="0"/>
              </a:rPr>
              <a:t>$ groups</a:t>
            </a: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738903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i</a:t>
            </a:r>
            <a:r>
              <a:rPr lang="en-US" sz="3200" dirty="0" smtClean="0"/>
              <a:t>d, groups</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id rl2226</a:t>
            </a:r>
          </a:p>
          <a:p>
            <a:pPr marL="0" indent="0">
              <a:buNone/>
            </a:pPr>
            <a:r>
              <a:rPr lang="en-US" sz="3200" dirty="0" smtClean="0">
                <a:latin typeface="Courier New" panose="02070309020205020404" pitchFamily="49" charset="0"/>
                <a:cs typeface="Courier New" panose="02070309020205020404" pitchFamily="49" charset="0"/>
              </a:rPr>
              <a:t>$ groups rl2226</a:t>
            </a:r>
          </a:p>
          <a:p>
            <a:pPr marL="0" indent="0">
              <a:buNone/>
            </a:pP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718294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who</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who</a:t>
            </a:r>
          </a:p>
          <a:p>
            <a:pPr marL="0" indent="0">
              <a:buNone/>
            </a:pP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111774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w</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w</a:t>
            </a:r>
          </a:p>
          <a:p>
            <a:pPr marL="0" indent="0">
              <a:buNone/>
            </a:pP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721987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bash</a:t>
            </a:r>
            <a:endParaRPr lang="en-US" sz="3200" dirty="0"/>
          </a:p>
        </p:txBody>
      </p:sp>
      <p:sp>
        <p:nvSpPr>
          <p:cNvPr id="3" name="Content Placeholder 2"/>
          <p:cNvSpPr>
            <a:spLocks noGrp="1"/>
          </p:cNvSpPr>
          <p:nvPr>
            <p:ph idx="1"/>
          </p:nvPr>
        </p:nvSpPr>
        <p:spPr/>
        <p:txBody>
          <a:bodyPr/>
          <a:lstStyle/>
          <a:p>
            <a:r>
              <a:rPr lang="en-US" sz="3200" dirty="0">
                <a:cs typeface="Courier New" panose="02070309020205020404" pitchFamily="49" charset="0"/>
              </a:rPr>
              <a:t>b</a:t>
            </a:r>
            <a:r>
              <a:rPr lang="en-US" sz="3200" dirty="0" smtClean="0">
                <a:cs typeface="Courier New" panose="02070309020205020404" pitchFamily="49" charset="0"/>
              </a:rPr>
              <a:t>ash is a “shell”</a:t>
            </a:r>
          </a:p>
          <a:p>
            <a:endParaRPr lang="en-US" sz="3200" dirty="0" smtClean="0">
              <a:cs typeface="Courier New" panose="02070309020205020404" pitchFamily="49" charset="0"/>
            </a:endParaRPr>
          </a:p>
          <a:p>
            <a:r>
              <a:rPr lang="en-US" sz="3200" dirty="0" smtClean="0">
                <a:cs typeface="Courier New" panose="02070309020205020404" pitchFamily="49" charset="0"/>
              </a:rPr>
              <a:t>It prints the prompt and interprets what you enter</a:t>
            </a:r>
          </a:p>
          <a:p>
            <a:endParaRPr lang="en-US" sz="3200" dirty="0" smtClean="0">
              <a:cs typeface="Courier New" panose="02070309020205020404" pitchFamily="49" charset="0"/>
            </a:endParaRPr>
          </a:p>
          <a:p>
            <a:r>
              <a:rPr lang="en-US" sz="3200" dirty="0" smtClean="0">
                <a:cs typeface="Courier New" panose="02070309020205020404" pitchFamily="49" charset="0"/>
              </a:rPr>
              <a:t>It has many keyboard shortcuts that can really speed up your work</a:t>
            </a:r>
          </a:p>
          <a:p>
            <a:pPr marL="0" indent="0">
              <a:buNone/>
            </a:pPr>
            <a:endParaRPr lang="en-US" sz="3200" dirty="0" smtClean="0">
              <a:cs typeface="Courier New" panose="02070309020205020404" pitchFamily="49" charset="0"/>
            </a:endParaRPr>
          </a:p>
          <a:p>
            <a:pPr marL="0" indent="0">
              <a:buNone/>
            </a:pP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523907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bash</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ls</a:t>
            </a:r>
            <a:r>
              <a:rPr lang="en-US" sz="2800" dirty="0" smtClean="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j</a:t>
            </a:r>
            <a:r>
              <a:rPr lang="en-US" sz="2800" dirty="0" err="1" smtClean="0">
                <a:latin typeface="Courier New" panose="02070309020205020404" pitchFamily="49" charset="0"/>
                <a:cs typeface="Courier New" panose="02070309020205020404" pitchFamily="49" charset="0"/>
              </a:rPr>
              <a:t>eats</a:t>
            </a:r>
            <a:endParaRPr lang="en-US" sz="2800" dirty="0" smtClean="0">
              <a:latin typeface="Courier New" panose="02070309020205020404" pitchFamily="49" charset="0"/>
              <a:cs typeface="Courier New" panose="02070309020205020404" pitchFamily="49" charset="0"/>
            </a:endParaRPr>
          </a:p>
          <a:p>
            <a:pPr marL="0" indent="0">
              <a:buNone/>
            </a:pPr>
            <a:r>
              <a:rPr lang="en-US" sz="2800" dirty="0" err="1">
                <a:latin typeface="Courier New" panose="02070309020205020404" pitchFamily="49" charset="0"/>
                <a:cs typeface="Courier New" panose="02070309020205020404" pitchFamily="49" charset="0"/>
              </a:rPr>
              <a:t>ls</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j</a:t>
            </a:r>
            <a:r>
              <a:rPr lang="en-US" sz="2800" dirty="0" err="1" smtClean="0">
                <a:latin typeface="Courier New" panose="02070309020205020404" pitchFamily="49" charset="0"/>
                <a:cs typeface="Courier New" panose="02070309020205020404" pitchFamily="49" charset="0"/>
              </a:rPr>
              <a:t>eats</a:t>
            </a:r>
            <a:r>
              <a:rPr lang="en-US" sz="2800" dirty="0">
                <a:latin typeface="Courier New" panose="02070309020205020404" pitchFamily="49" charset="0"/>
                <a:cs typeface="Courier New" panose="02070309020205020404" pitchFamily="49" charset="0"/>
              </a:rPr>
              <a:t>: No such file or directory</a:t>
            </a:r>
            <a:endParaRPr lang="en-US" sz="2800" dirty="0" smtClean="0">
              <a:latin typeface="Courier New" panose="02070309020205020404" pitchFamily="49" charset="0"/>
              <a:cs typeface="Courier New" panose="02070309020205020404" pitchFamily="49" charset="0"/>
            </a:endParaRPr>
          </a:p>
          <a:p>
            <a:pPr marL="0" indent="0">
              <a:buNone/>
            </a:pPr>
            <a:endParaRPr lang="en-US" sz="3200" dirty="0">
              <a:latin typeface="Courier New" panose="02070309020205020404" pitchFamily="49" charset="0"/>
              <a:cs typeface="Courier New" panose="02070309020205020404" pitchFamily="49" charset="0"/>
            </a:endParaRPr>
          </a:p>
          <a:p>
            <a:r>
              <a:rPr lang="en-US" sz="3200" dirty="0" smtClean="0">
                <a:cs typeface="Courier New" panose="02070309020205020404" pitchFamily="49" charset="0"/>
              </a:rPr>
              <a:t>Up arrow to retrieve the command</a:t>
            </a:r>
          </a:p>
          <a:p>
            <a:r>
              <a:rPr lang="en-US" sz="3200" dirty="0" smtClean="0">
                <a:cs typeface="Courier New" panose="02070309020205020404" pitchFamily="49" charset="0"/>
              </a:rPr>
              <a:t>Left and right arrows to navigate on line</a:t>
            </a:r>
          </a:p>
          <a:p>
            <a:r>
              <a:rPr lang="en-US" sz="3200" dirty="0" smtClean="0">
                <a:cs typeface="Courier New" panose="02070309020205020404" pitchFamily="49" charset="0"/>
              </a:rPr>
              <a:t>Change the “j” to a “k” and rerun</a:t>
            </a:r>
          </a:p>
          <a:p>
            <a:pPr marL="0" indent="0">
              <a:buNone/>
            </a:pP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238386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bash</a:t>
            </a:r>
            <a:endParaRPr lang="en-US" sz="3200" dirty="0"/>
          </a:p>
        </p:txBody>
      </p:sp>
      <p:sp>
        <p:nvSpPr>
          <p:cNvPr id="3" name="Content Placeholder 2"/>
          <p:cNvSpPr>
            <a:spLocks noGrp="1"/>
          </p:cNvSpPr>
          <p:nvPr>
            <p:ph idx="1"/>
          </p:nvPr>
        </p:nvSpPr>
        <p:spPr/>
        <p:txBody>
          <a:bodyPr/>
          <a:lstStyle/>
          <a:p>
            <a:pPr marL="0" indent="0">
              <a:buNone/>
            </a:pPr>
            <a:r>
              <a:rPr lang="en-US" sz="3200" dirty="0" smtClean="0">
                <a:cs typeface="Courier New" panose="02070309020205020404" pitchFamily="49" charset="0"/>
              </a:rPr>
              <a:t>“^” </a:t>
            </a:r>
            <a:r>
              <a:rPr lang="en-US" sz="3200" dirty="0">
                <a:cs typeface="Courier New" panose="02070309020205020404" pitchFamily="49" charset="0"/>
              </a:rPr>
              <a:t>means “hold down control”</a:t>
            </a:r>
          </a:p>
          <a:p>
            <a:pPr marL="0" indent="0">
              <a:buNone/>
            </a:pPr>
            <a:endParaRPr lang="en-US" sz="3200" dirty="0" smtClean="0">
              <a:cs typeface="Courier New" panose="02070309020205020404" pitchFamily="49" charset="0"/>
            </a:endParaRPr>
          </a:p>
          <a:p>
            <a:pPr marL="0" indent="0">
              <a:buNone/>
            </a:pPr>
            <a:r>
              <a:rPr lang="en-US" sz="3200" dirty="0" smtClean="0">
                <a:cs typeface="Courier New" panose="02070309020205020404" pitchFamily="49" charset="0"/>
              </a:rPr>
              <a:t>^</a:t>
            </a:r>
            <a:r>
              <a:rPr lang="en-US" sz="3200" dirty="0">
                <a:cs typeface="Courier New" panose="02070309020205020404" pitchFamily="49" charset="0"/>
              </a:rPr>
              <a:t>a : go to beginning of line</a:t>
            </a:r>
          </a:p>
          <a:p>
            <a:pPr marL="0" indent="0">
              <a:buNone/>
            </a:pPr>
            <a:r>
              <a:rPr lang="en-US" sz="3200" dirty="0">
                <a:cs typeface="Courier New" panose="02070309020205020404" pitchFamily="49" charset="0"/>
              </a:rPr>
              <a:t>^e : go to end of line</a:t>
            </a:r>
          </a:p>
          <a:p>
            <a:pPr marL="0" indent="0">
              <a:buNone/>
            </a:pPr>
            <a:r>
              <a:rPr lang="en-US" sz="3200" dirty="0">
                <a:cs typeface="Courier New" panose="02070309020205020404" pitchFamily="49" charset="0"/>
              </a:rPr>
              <a:t>^k: delete </a:t>
            </a:r>
            <a:r>
              <a:rPr lang="en-US" sz="3200" dirty="0" smtClean="0">
                <a:cs typeface="Courier New" panose="02070309020205020404" pitchFamily="49" charset="0"/>
              </a:rPr>
              <a:t>to end of line</a:t>
            </a:r>
            <a:endParaRPr lang="en-US" sz="3200" dirty="0">
              <a:cs typeface="Courier New" panose="02070309020205020404" pitchFamily="49" charset="0"/>
            </a:endParaRPr>
          </a:p>
          <a:p>
            <a:pPr marL="0" indent="0">
              <a:buNone/>
            </a:pPr>
            <a:endParaRPr lang="en-US" sz="3200" dirty="0" smtClean="0">
              <a:cs typeface="Courier New" panose="02070309020205020404" pitchFamily="49" charset="0"/>
            </a:endParaRPr>
          </a:p>
          <a:p>
            <a:pPr marL="0" indent="0">
              <a:buNone/>
            </a:pPr>
            <a:r>
              <a:rPr lang="en-US" sz="3200" dirty="0" smtClean="0">
                <a:cs typeface="Courier New" panose="02070309020205020404" pitchFamily="49" charset="0"/>
              </a:rPr>
              <a:t>Many more useful bash commands</a:t>
            </a:r>
            <a:endParaRPr lang="en-US" sz="3200" dirty="0">
              <a:cs typeface="Courier New" panose="02070309020205020404" pitchFamily="49" charset="0"/>
            </a:endParaRPr>
          </a:p>
          <a:p>
            <a:pPr marL="0" indent="0">
              <a:buNone/>
            </a:pPr>
            <a:endParaRPr lang="en-US" sz="3200" dirty="0" smtClean="0">
              <a:cs typeface="Courier New" panose="02070309020205020404" pitchFamily="49" charset="0"/>
            </a:endParaRPr>
          </a:p>
          <a:p>
            <a:pPr marL="0" indent="0">
              <a:buNone/>
            </a:pPr>
            <a:endParaRPr lang="en-US" sz="3200" dirty="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91344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Introduction</a:t>
            </a:r>
            <a:endParaRPr lang="en-US" sz="3200" dirty="0"/>
          </a:p>
        </p:txBody>
      </p:sp>
      <p:sp>
        <p:nvSpPr>
          <p:cNvPr id="3" name="Content Placeholder 2"/>
          <p:cNvSpPr>
            <a:spLocks noGrp="1"/>
          </p:cNvSpPr>
          <p:nvPr>
            <p:ph idx="1"/>
          </p:nvPr>
        </p:nvSpPr>
        <p:spPr>
          <a:xfrm>
            <a:off x="1905000" y="1600200"/>
            <a:ext cx="5334000" cy="3886200"/>
          </a:xfrm>
        </p:spPr>
        <p:txBody>
          <a:bodyPr/>
          <a:lstStyle/>
          <a:p>
            <a:pPr marL="0" indent="0">
              <a:buNone/>
            </a:pPr>
            <a:endParaRPr lang="en-US" sz="3200" dirty="0" smtClean="0"/>
          </a:p>
          <a:p>
            <a:pPr marL="0" indent="0">
              <a:buNone/>
            </a:pPr>
            <a:r>
              <a:rPr lang="en-US" sz="3200" dirty="0" smtClean="0"/>
              <a:t>1</a:t>
            </a:r>
            <a:r>
              <a:rPr lang="en-US" sz="3200" baseline="30000" dirty="0" smtClean="0"/>
              <a:t>st</a:t>
            </a:r>
            <a:r>
              <a:rPr lang="en-US" sz="3200" dirty="0" smtClean="0"/>
              <a:t> Hour: Slides + Hands-on</a:t>
            </a:r>
          </a:p>
          <a:p>
            <a:pPr marL="0" indent="0">
              <a:buNone/>
            </a:pPr>
            <a:endParaRPr lang="en-US" sz="3200" dirty="0"/>
          </a:p>
          <a:p>
            <a:pPr marL="0" indent="0">
              <a:buNone/>
            </a:pPr>
            <a:r>
              <a:rPr lang="en-US" sz="3200" dirty="0" smtClean="0"/>
              <a:t>2</a:t>
            </a:r>
            <a:r>
              <a:rPr lang="en-US" sz="3200" baseline="30000" dirty="0" smtClean="0"/>
              <a:t>nd</a:t>
            </a:r>
            <a:r>
              <a:rPr lang="en-US" sz="3200" dirty="0" smtClean="0"/>
              <a:t> Hour: Hands-on</a:t>
            </a:r>
          </a:p>
          <a:p>
            <a:pPr marL="0" indent="0">
              <a:buNone/>
            </a:pPr>
            <a:endParaRPr lang="en-US" sz="3200" dirty="0" smtClean="0"/>
          </a:p>
        </p:txBody>
      </p:sp>
    </p:spTree>
    <p:extLst>
      <p:ext uri="{BB962C8B-B14F-4D97-AF65-F5344CB8AC3E}">
        <p14:creationId xmlns:p14="http://schemas.microsoft.com/office/powerpoint/2010/main" val="41488547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bash</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ls</a:t>
            </a:r>
            <a:r>
              <a:rPr lang="en-US" sz="2800" dirty="0" smtClean="0">
                <a:latin typeface="Courier New" panose="02070309020205020404" pitchFamily="49" charset="0"/>
                <a:cs typeface="Courier New" panose="02070309020205020404" pitchFamily="49" charset="0"/>
              </a:rPr>
              <a:t> k[tab]</a:t>
            </a:r>
          </a:p>
          <a:p>
            <a:pPr marL="0" indent="0">
              <a:buNone/>
            </a:pP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ls</a:t>
            </a: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keats</a:t>
            </a:r>
            <a:endParaRPr lang="en-US" sz="2800" dirty="0" smtClean="0">
              <a:latin typeface="Courier New" panose="02070309020205020404" pitchFamily="49" charset="0"/>
              <a:cs typeface="Courier New" panose="02070309020205020404" pitchFamily="49" charset="0"/>
            </a:endParaRPr>
          </a:p>
          <a:p>
            <a:pPr marL="0" indent="0">
              <a:buNone/>
            </a:pPr>
            <a:endParaRPr lang="en-US" sz="3200" dirty="0">
              <a:latin typeface="Courier New" panose="02070309020205020404" pitchFamily="49" charset="0"/>
              <a:cs typeface="Courier New" panose="02070309020205020404" pitchFamily="49" charset="0"/>
            </a:endParaRPr>
          </a:p>
          <a:p>
            <a:r>
              <a:rPr lang="en-US" sz="3200" dirty="0" smtClean="0">
                <a:cs typeface="Courier New" panose="02070309020205020404" pitchFamily="49" charset="0"/>
              </a:rPr>
              <a:t>Tab completion</a:t>
            </a:r>
          </a:p>
          <a:p>
            <a:r>
              <a:rPr lang="en-US" sz="3200" dirty="0" smtClean="0">
                <a:cs typeface="Courier New" panose="02070309020205020404" pitchFamily="49" charset="0"/>
              </a:rPr>
              <a:t>Works for commands as well</a:t>
            </a:r>
          </a:p>
          <a:p>
            <a:pPr marL="0" indent="0">
              <a:buNone/>
            </a:pP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818366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man</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man </a:t>
            </a:r>
            <a:r>
              <a:rPr lang="en-US" sz="3200" dirty="0" err="1" smtClean="0">
                <a:latin typeface="Courier New" panose="02070309020205020404" pitchFamily="49" charset="0"/>
                <a:cs typeface="Courier New" panose="02070309020205020404" pitchFamily="49" charset="0"/>
              </a:rPr>
              <a:t>ls</a:t>
            </a:r>
            <a:endParaRPr lang="en-US" sz="3200" dirty="0" smtClean="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Display manual for “</a:t>
            </a:r>
            <a:r>
              <a:rPr lang="en-US" sz="3200" dirty="0" err="1" smtClean="0">
                <a:cs typeface="Courier New" panose="02070309020205020404" pitchFamily="49" charset="0"/>
              </a:rPr>
              <a:t>ls</a:t>
            </a:r>
            <a:r>
              <a:rPr lang="en-US" sz="3200" dirty="0" smtClean="0">
                <a:cs typeface="Courier New" panose="02070309020205020404" pitchFamily="49" charset="0"/>
              </a:rPr>
              <a:t>” command</a:t>
            </a: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399842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ls</a:t>
            </a:r>
            <a:r>
              <a:rPr lang="en-US" sz="3200" dirty="0" smtClean="0"/>
              <a:t> -l</a:t>
            </a:r>
            <a:endParaRPr lang="en-US" sz="3200" dirty="0"/>
          </a:p>
        </p:txBody>
      </p:sp>
      <p:sp>
        <p:nvSpPr>
          <p:cNvPr id="3" name="Content Placeholder 2"/>
          <p:cNvSpPr>
            <a:spLocks noGrp="1"/>
          </p:cNvSpPr>
          <p:nvPr>
            <p:ph idx="1"/>
          </p:nvPr>
        </p:nvSpPr>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ls</a:t>
            </a:r>
            <a:r>
              <a:rPr lang="en-US" sz="2000" dirty="0" smtClean="0">
                <a:latin typeface="Courier New" panose="02070309020205020404" pitchFamily="49" charset="0"/>
                <a:cs typeface="Courier New" panose="02070309020205020404" pitchFamily="49" charset="0"/>
              </a:rPr>
              <a:t> –l</a:t>
            </a:r>
          </a:p>
          <a:p>
            <a:pPr marL="0" indent="0">
              <a:buNone/>
            </a:pPr>
            <a:r>
              <a:rPr lang="en-US" sz="2000" dirty="0">
                <a:latin typeface="Courier New" panose="02070309020205020404" pitchFamily="49" charset="0"/>
                <a:cs typeface="Courier New" panose="02070309020205020404" pitchFamily="49" charset="0"/>
              </a:rPr>
              <a:t>total 4</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a:t>
            </a:r>
            <a:r>
              <a:rPr lang="en-US" sz="2000" dirty="0">
                <a:latin typeface="Courier New" panose="02070309020205020404" pitchFamily="49" charset="0"/>
                <a:cs typeface="Courier New" panose="02070309020205020404" pitchFamily="49" charset="0"/>
              </a:rPr>
              <a:t>------- 1 user1 workshop 573 Sep 29 22:00 </a:t>
            </a:r>
            <a:r>
              <a:rPr lang="en-US" sz="2000" dirty="0" err="1" smtClean="0">
                <a:latin typeface="Courier New" panose="02070309020205020404" pitchFamily="49" charset="0"/>
                <a:cs typeface="Courier New" panose="02070309020205020404" pitchFamily="49" charset="0"/>
              </a:rPr>
              <a:t>keats</a:t>
            </a:r>
            <a:endParaRPr lang="en-US" sz="2000" dirty="0" smtClean="0">
              <a:latin typeface="Courier New" panose="02070309020205020404" pitchFamily="49" charset="0"/>
              <a:cs typeface="Courier New" panose="02070309020205020404" pitchFamily="49" charset="0"/>
            </a:endParaRPr>
          </a:p>
          <a:p>
            <a:pPr marL="0" indent="0">
              <a:buNone/>
            </a:pPr>
            <a:endParaRPr lang="en-US" sz="2000" dirty="0" smtClean="0">
              <a:cs typeface="Courier New" panose="02070309020205020404" pitchFamily="49" charset="0"/>
            </a:endParaRPr>
          </a:p>
          <a:p>
            <a:r>
              <a:rPr lang="en-US" sz="2000" dirty="0" smtClean="0">
                <a:cs typeface="Courier New" panose="02070309020205020404" pitchFamily="49" charset="0"/>
              </a:rPr>
              <a:t>File type and permissions</a:t>
            </a:r>
          </a:p>
          <a:p>
            <a:r>
              <a:rPr lang="en-US" sz="2000" dirty="0" smtClean="0">
                <a:cs typeface="Courier New" panose="02070309020205020404" pitchFamily="49" charset="0"/>
              </a:rPr>
              <a:t>Link count</a:t>
            </a:r>
          </a:p>
          <a:p>
            <a:r>
              <a:rPr lang="en-US" sz="2000" dirty="0" smtClean="0">
                <a:cs typeface="Courier New" panose="02070309020205020404" pitchFamily="49" charset="0"/>
              </a:rPr>
              <a:t>User</a:t>
            </a:r>
          </a:p>
          <a:p>
            <a:r>
              <a:rPr lang="en-US" sz="2000" dirty="0" smtClean="0">
                <a:cs typeface="Courier New" panose="02070309020205020404" pitchFamily="49" charset="0"/>
              </a:rPr>
              <a:t>Group</a:t>
            </a:r>
          </a:p>
          <a:p>
            <a:r>
              <a:rPr lang="en-US" sz="2000" dirty="0" smtClean="0">
                <a:cs typeface="Courier New" panose="02070309020205020404" pitchFamily="49" charset="0"/>
              </a:rPr>
              <a:t>Date last changed</a:t>
            </a:r>
          </a:p>
          <a:p>
            <a:r>
              <a:rPr lang="en-US" sz="2000" dirty="0" smtClean="0">
                <a:cs typeface="Courier New" panose="02070309020205020404" pitchFamily="49" charset="0"/>
              </a:rPr>
              <a:t>File name</a:t>
            </a:r>
            <a:endParaRPr lang="en-US" sz="2000" dirty="0">
              <a:cs typeface="Courier New" panose="02070309020205020404" pitchFamily="49" charset="0"/>
            </a:endParaRPr>
          </a:p>
          <a:p>
            <a:pPr marL="0" indent="0">
              <a:buNone/>
            </a:pPr>
            <a:endParaRPr lang="en-US" sz="3200" dirty="0">
              <a:cs typeface="Courier New" panose="02070309020205020404" pitchFamily="49" charset="0"/>
            </a:endParaRPr>
          </a:p>
        </p:txBody>
      </p:sp>
    </p:spTree>
    <p:extLst>
      <p:ext uri="{BB962C8B-B14F-4D97-AF65-F5344CB8AC3E}">
        <p14:creationId xmlns:p14="http://schemas.microsoft.com/office/powerpoint/2010/main" val="19214846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File Type</a:t>
            </a:r>
            <a:endParaRPr lang="en-US" sz="3200" dirty="0"/>
          </a:p>
        </p:txBody>
      </p:sp>
      <p:sp>
        <p:nvSpPr>
          <p:cNvPr id="3" name="Content Placeholder 2"/>
          <p:cNvSpPr>
            <a:spLocks noGrp="1"/>
          </p:cNvSpPr>
          <p:nvPr>
            <p:ph idx="1"/>
          </p:nvPr>
        </p:nvSpPr>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ls</a:t>
            </a:r>
            <a:r>
              <a:rPr lang="en-US" sz="2000" dirty="0" smtClean="0">
                <a:latin typeface="Courier New" panose="02070309020205020404" pitchFamily="49" charset="0"/>
                <a:cs typeface="Courier New" panose="02070309020205020404" pitchFamily="49" charset="0"/>
              </a:rPr>
              <a:t> –l</a:t>
            </a:r>
          </a:p>
          <a:p>
            <a:pPr marL="0" indent="0">
              <a:buNone/>
            </a:pPr>
            <a:r>
              <a:rPr lang="en-US" sz="2000" dirty="0">
                <a:latin typeface="Courier New" panose="02070309020205020404" pitchFamily="49" charset="0"/>
                <a:cs typeface="Courier New" panose="02070309020205020404" pitchFamily="49" charset="0"/>
              </a:rPr>
              <a:t>total 4</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a:t>
            </a:r>
            <a:r>
              <a:rPr lang="en-US" sz="2000" dirty="0">
                <a:latin typeface="Courier New" panose="02070309020205020404" pitchFamily="49" charset="0"/>
                <a:cs typeface="Courier New" panose="02070309020205020404" pitchFamily="49" charset="0"/>
              </a:rPr>
              <a:t>------- 1 user1 workshop 573 Sep 29 22:00 </a:t>
            </a:r>
            <a:r>
              <a:rPr lang="en-US" sz="2000" dirty="0" err="1" smtClean="0">
                <a:latin typeface="Courier New" panose="02070309020205020404" pitchFamily="49" charset="0"/>
                <a:cs typeface="Courier New" panose="02070309020205020404" pitchFamily="49" charset="0"/>
              </a:rPr>
              <a:t>keats</a:t>
            </a:r>
            <a:endParaRPr lang="en-US" sz="2000" dirty="0" smtClean="0">
              <a:latin typeface="Courier New" panose="02070309020205020404" pitchFamily="49" charset="0"/>
              <a:cs typeface="Courier New" panose="02070309020205020404" pitchFamily="49" charset="0"/>
            </a:endParaRPr>
          </a:p>
          <a:p>
            <a:pPr marL="0" indent="0">
              <a:buNone/>
            </a:pPr>
            <a:endParaRPr lang="en-US" sz="2000" dirty="0" smtClean="0">
              <a:cs typeface="Courier New" panose="02070309020205020404" pitchFamily="49"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905547677"/>
              </p:ext>
            </p:extLst>
          </p:nvPr>
        </p:nvGraphicFramePr>
        <p:xfrm>
          <a:off x="1981200" y="3276600"/>
          <a:ext cx="5181600" cy="1828800"/>
        </p:xfrm>
        <a:graphic>
          <a:graphicData uri="http://schemas.openxmlformats.org/drawingml/2006/table">
            <a:tbl>
              <a:tblPr bandRow="1">
                <a:tableStyleId>{F5AB1C69-6EDB-4FF4-983F-18BD219EF322}</a:tableStyleId>
              </a:tblPr>
              <a:tblGrid>
                <a:gridCol w="1371600"/>
                <a:gridCol w="3810000"/>
              </a:tblGrid>
              <a:tr h="370840">
                <a:tc>
                  <a:txBody>
                    <a:bodyPr/>
                    <a:lstStyle/>
                    <a:p>
                      <a:pPr algn="ctr"/>
                      <a:r>
                        <a:rPr lang="en-US" sz="2400" dirty="0" smtClean="0"/>
                        <a:t>-</a:t>
                      </a:r>
                      <a:endParaRPr lang="en-US" sz="2400" dirty="0"/>
                    </a:p>
                  </a:txBody>
                  <a:tcPr/>
                </a:tc>
                <a:tc>
                  <a:txBody>
                    <a:bodyPr/>
                    <a:lstStyle/>
                    <a:p>
                      <a:r>
                        <a:rPr lang="en-US" sz="2400" dirty="0" smtClean="0"/>
                        <a:t>Normal File</a:t>
                      </a:r>
                      <a:endParaRPr lang="en-US" sz="2400" dirty="0"/>
                    </a:p>
                  </a:txBody>
                  <a:tcPr/>
                </a:tc>
              </a:tr>
              <a:tr h="370840">
                <a:tc>
                  <a:txBody>
                    <a:bodyPr/>
                    <a:lstStyle/>
                    <a:p>
                      <a:pPr algn="ctr"/>
                      <a:r>
                        <a:rPr lang="en-US" sz="2400" dirty="0" smtClean="0"/>
                        <a:t>d</a:t>
                      </a:r>
                      <a:r>
                        <a:rPr lang="en-US" sz="2400" baseline="0" dirty="0" smtClean="0"/>
                        <a:t> </a:t>
                      </a:r>
                      <a:endParaRPr lang="en-US" sz="2400" dirty="0"/>
                    </a:p>
                  </a:txBody>
                  <a:tcPr/>
                </a:tc>
                <a:tc>
                  <a:txBody>
                    <a:bodyPr/>
                    <a:lstStyle/>
                    <a:p>
                      <a:r>
                        <a:rPr lang="en-US" sz="2400" dirty="0" smtClean="0"/>
                        <a:t>Directory</a:t>
                      </a:r>
                      <a:endParaRPr lang="en-US" sz="2400" dirty="0"/>
                    </a:p>
                  </a:txBody>
                  <a:tcPr/>
                </a:tc>
              </a:tr>
              <a:tr h="370840">
                <a:tc>
                  <a:txBody>
                    <a:bodyPr/>
                    <a:lstStyle/>
                    <a:p>
                      <a:pPr algn="ctr"/>
                      <a:r>
                        <a:rPr lang="en-US" sz="2400" dirty="0" smtClean="0"/>
                        <a:t>l </a:t>
                      </a:r>
                      <a:endParaRPr lang="en-US" sz="2400" dirty="0"/>
                    </a:p>
                  </a:txBody>
                  <a:tcPr/>
                </a:tc>
                <a:tc>
                  <a:txBody>
                    <a:bodyPr/>
                    <a:lstStyle/>
                    <a:p>
                      <a:r>
                        <a:rPr lang="en-US" sz="2400" dirty="0" smtClean="0"/>
                        <a:t>Link</a:t>
                      </a:r>
                      <a:endParaRPr lang="en-US" sz="2400" dirty="0"/>
                    </a:p>
                  </a:txBody>
                  <a:tcPr/>
                </a:tc>
              </a:tr>
              <a:tr h="370840">
                <a:tc>
                  <a:txBody>
                    <a:bodyPr/>
                    <a:lstStyle/>
                    <a:p>
                      <a:pPr algn="ctr"/>
                      <a:r>
                        <a:rPr lang="en-US" sz="2400" dirty="0" smtClean="0"/>
                        <a:t>Others</a:t>
                      </a:r>
                      <a:endParaRPr lang="en-US" sz="2400" dirty="0"/>
                    </a:p>
                  </a:txBody>
                  <a:tcPr/>
                </a:tc>
                <a:tc>
                  <a:txBody>
                    <a:bodyPr/>
                    <a:lstStyle/>
                    <a:p>
                      <a:r>
                        <a:rPr lang="en-US" sz="2400" dirty="0" smtClean="0"/>
                        <a:t>Various Special</a:t>
                      </a:r>
                      <a:r>
                        <a:rPr lang="en-US" sz="2400" baseline="0" dirty="0" smtClean="0"/>
                        <a:t> Files</a:t>
                      </a:r>
                      <a:endParaRPr lang="en-US" sz="2400" dirty="0"/>
                    </a:p>
                  </a:txBody>
                  <a:tcPr/>
                </a:tc>
              </a:tr>
            </a:tbl>
          </a:graphicData>
        </a:graphic>
      </p:graphicFrame>
      <p:sp>
        <p:nvSpPr>
          <p:cNvPr id="6" name="Rounded Rectangle 5"/>
          <p:cNvSpPr/>
          <p:nvPr/>
        </p:nvSpPr>
        <p:spPr bwMode="auto">
          <a:xfrm>
            <a:off x="533400" y="2362200"/>
            <a:ext cx="176210"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4321363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Permissions</a:t>
            </a:r>
            <a:endParaRPr lang="en-US" sz="3200" dirty="0"/>
          </a:p>
        </p:txBody>
      </p:sp>
      <p:sp>
        <p:nvSpPr>
          <p:cNvPr id="3" name="Content Placeholder 2"/>
          <p:cNvSpPr>
            <a:spLocks noGrp="1"/>
          </p:cNvSpPr>
          <p:nvPr>
            <p:ph idx="1"/>
          </p:nvPr>
        </p:nvSpPr>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ls</a:t>
            </a:r>
            <a:r>
              <a:rPr lang="en-US" sz="2000" dirty="0" smtClean="0">
                <a:latin typeface="Courier New" panose="02070309020205020404" pitchFamily="49" charset="0"/>
                <a:cs typeface="Courier New" panose="02070309020205020404" pitchFamily="49" charset="0"/>
              </a:rPr>
              <a:t> –l</a:t>
            </a:r>
          </a:p>
          <a:p>
            <a:pPr marL="0" indent="0">
              <a:buNone/>
            </a:pPr>
            <a:r>
              <a:rPr lang="en-US" sz="2000" dirty="0">
                <a:latin typeface="Courier New" panose="02070309020205020404" pitchFamily="49" charset="0"/>
                <a:cs typeface="Courier New" panose="02070309020205020404" pitchFamily="49" charset="0"/>
              </a:rPr>
              <a:t>total 4</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a:t>
            </a:r>
            <a:r>
              <a:rPr lang="en-US" sz="2000" dirty="0">
                <a:latin typeface="Courier New" panose="02070309020205020404" pitchFamily="49" charset="0"/>
                <a:cs typeface="Courier New" panose="02070309020205020404" pitchFamily="49" charset="0"/>
              </a:rPr>
              <a:t>------- 1 user1 workshop 573 Sep 29 22:00 </a:t>
            </a:r>
            <a:r>
              <a:rPr lang="en-US" sz="2000" dirty="0" err="1" smtClean="0">
                <a:latin typeface="Courier New" panose="02070309020205020404" pitchFamily="49" charset="0"/>
                <a:cs typeface="Courier New" panose="02070309020205020404" pitchFamily="49" charset="0"/>
              </a:rPr>
              <a:t>keats</a:t>
            </a:r>
            <a:endParaRPr lang="en-US" sz="2000" dirty="0" smtClean="0">
              <a:latin typeface="Courier New" panose="02070309020205020404" pitchFamily="49" charset="0"/>
              <a:cs typeface="Courier New" panose="02070309020205020404" pitchFamily="49" charset="0"/>
            </a:endParaRPr>
          </a:p>
          <a:p>
            <a:pPr marL="0" indent="0">
              <a:buNone/>
            </a:pPr>
            <a:endParaRPr lang="en-US" sz="2000" dirty="0" smtClean="0">
              <a:cs typeface="Courier New" panose="02070309020205020404" pitchFamily="49"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10030665"/>
              </p:ext>
            </p:extLst>
          </p:nvPr>
        </p:nvGraphicFramePr>
        <p:xfrm>
          <a:off x="1981200" y="3276600"/>
          <a:ext cx="5181600" cy="1828800"/>
        </p:xfrm>
        <a:graphic>
          <a:graphicData uri="http://schemas.openxmlformats.org/drawingml/2006/table">
            <a:tbl>
              <a:tblPr bandRow="1">
                <a:tableStyleId>{F5AB1C69-6EDB-4FF4-983F-18BD219EF322}</a:tableStyleId>
              </a:tblPr>
              <a:tblGrid>
                <a:gridCol w="1371600"/>
                <a:gridCol w="3810000"/>
              </a:tblGrid>
              <a:tr h="370840">
                <a:tc>
                  <a:txBody>
                    <a:bodyPr/>
                    <a:lstStyle/>
                    <a:p>
                      <a:pPr algn="ctr"/>
                      <a:r>
                        <a:rPr lang="en-US" sz="2400" dirty="0" smtClean="0"/>
                        <a:t>r</a:t>
                      </a:r>
                      <a:endParaRPr lang="en-US" sz="2400" dirty="0"/>
                    </a:p>
                  </a:txBody>
                  <a:tcPr/>
                </a:tc>
                <a:tc>
                  <a:txBody>
                    <a:bodyPr/>
                    <a:lstStyle/>
                    <a:p>
                      <a:r>
                        <a:rPr lang="en-US" sz="2400" dirty="0" smtClean="0"/>
                        <a:t>read</a:t>
                      </a:r>
                      <a:endParaRPr lang="en-US" sz="2400" dirty="0"/>
                    </a:p>
                  </a:txBody>
                  <a:tcPr/>
                </a:tc>
              </a:tr>
              <a:tr h="370840">
                <a:tc>
                  <a:txBody>
                    <a:bodyPr/>
                    <a:lstStyle/>
                    <a:p>
                      <a:pPr algn="ctr"/>
                      <a:r>
                        <a:rPr lang="en-US" sz="2400" dirty="0" smtClean="0"/>
                        <a:t>w</a:t>
                      </a:r>
                      <a:r>
                        <a:rPr lang="en-US" sz="2400" baseline="0" dirty="0" smtClean="0"/>
                        <a:t> </a:t>
                      </a:r>
                      <a:endParaRPr lang="en-US" sz="2400" dirty="0"/>
                    </a:p>
                  </a:txBody>
                  <a:tcPr/>
                </a:tc>
                <a:tc>
                  <a:txBody>
                    <a:bodyPr/>
                    <a:lstStyle/>
                    <a:p>
                      <a:r>
                        <a:rPr lang="en-US" sz="2400" dirty="0" smtClean="0"/>
                        <a:t>write</a:t>
                      </a:r>
                      <a:endParaRPr lang="en-US" sz="2400" dirty="0"/>
                    </a:p>
                  </a:txBody>
                  <a:tcPr/>
                </a:tc>
              </a:tr>
              <a:tr h="370840">
                <a:tc>
                  <a:txBody>
                    <a:bodyPr/>
                    <a:lstStyle/>
                    <a:p>
                      <a:pPr algn="ctr"/>
                      <a:r>
                        <a:rPr lang="en-US" sz="2400" dirty="0" smtClean="0"/>
                        <a:t>x</a:t>
                      </a:r>
                      <a:r>
                        <a:rPr lang="en-US" sz="2400" baseline="0" dirty="0" smtClean="0"/>
                        <a:t> </a:t>
                      </a:r>
                      <a:endParaRPr lang="en-US" sz="2400" dirty="0"/>
                    </a:p>
                  </a:txBody>
                  <a:tcPr/>
                </a:tc>
                <a:tc>
                  <a:txBody>
                    <a:bodyPr/>
                    <a:lstStyle/>
                    <a:p>
                      <a:r>
                        <a:rPr lang="en-US" sz="2400" dirty="0" smtClean="0"/>
                        <a:t>execute</a:t>
                      </a:r>
                      <a:endParaRPr lang="en-US" sz="2400" dirty="0"/>
                    </a:p>
                  </a:txBody>
                  <a:tcPr/>
                </a:tc>
              </a:tr>
              <a:tr h="370840">
                <a:tc>
                  <a:txBody>
                    <a:bodyPr/>
                    <a:lstStyle/>
                    <a:p>
                      <a:pPr algn="ctr"/>
                      <a:r>
                        <a:rPr lang="en-US" sz="2400" dirty="0" smtClean="0"/>
                        <a:t>others</a:t>
                      </a:r>
                      <a:endParaRPr lang="en-US" sz="2400" dirty="0"/>
                    </a:p>
                  </a:txBody>
                  <a:tcPr/>
                </a:tc>
                <a:tc>
                  <a:txBody>
                    <a:bodyPr/>
                    <a:lstStyle/>
                    <a:p>
                      <a:r>
                        <a:rPr lang="en-US" sz="2400" dirty="0" smtClean="0"/>
                        <a:t>various special</a:t>
                      </a:r>
                      <a:r>
                        <a:rPr lang="en-US" sz="2400" baseline="0" dirty="0" smtClean="0"/>
                        <a:t> settings</a:t>
                      </a:r>
                      <a:endParaRPr lang="en-US" sz="2400" dirty="0"/>
                    </a:p>
                  </a:txBody>
                  <a:tcPr/>
                </a:tc>
              </a:tr>
            </a:tbl>
          </a:graphicData>
        </a:graphic>
      </p:graphicFrame>
      <p:sp>
        <p:nvSpPr>
          <p:cNvPr id="6" name="Rounded Rectangle 5"/>
          <p:cNvSpPr/>
          <p:nvPr/>
        </p:nvSpPr>
        <p:spPr bwMode="auto">
          <a:xfrm>
            <a:off x="685800" y="2362200"/>
            <a:ext cx="1447800"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8363336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Links</a:t>
            </a:r>
            <a:endParaRPr lang="en-US" sz="3200" dirty="0"/>
          </a:p>
        </p:txBody>
      </p:sp>
      <p:sp>
        <p:nvSpPr>
          <p:cNvPr id="3" name="Content Placeholder 2"/>
          <p:cNvSpPr>
            <a:spLocks noGrp="1"/>
          </p:cNvSpPr>
          <p:nvPr>
            <p:ph idx="1"/>
          </p:nvPr>
        </p:nvSpPr>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ls</a:t>
            </a:r>
            <a:r>
              <a:rPr lang="en-US" sz="2000" dirty="0" smtClean="0">
                <a:latin typeface="Courier New" panose="02070309020205020404" pitchFamily="49" charset="0"/>
                <a:cs typeface="Courier New" panose="02070309020205020404" pitchFamily="49" charset="0"/>
              </a:rPr>
              <a:t> –l</a:t>
            </a:r>
          </a:p>
          <a:p>
            <a:pPr marL="0" indent="0">
              <a:buNone/>
            </a:pPr>
            <a:r>
              <a:rPr lang="en-US" sz="2000" dirty="0">
                <a:latin typeface="Courier New" panose="02070309020205020404" pitchFamily="49" charset="0"/>
                <a:cs typeface="Courier New" panose="02070309020205020404" pitchFamily="49" charset="0"/>
              </a:rPr>
              <a:t>total 4</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a:t>
            </a:r>
            <a:r>
              <a:rPr lang="en-US" sz="2000" dirty="0">
                <a:latin typeface="Courier New" panose="02070309020205020404" pitchFamily="49" charset="0"/>
                <a:cs typeface="Courier New" panose="02070309020205020404" pitchFamily="49" charset="0"/>
              </a:rPr>
              <a:t>------- 1 user1 workshop 573 Sep 29 22:00 </a:t>
            </a:r>
            <a:r>
              <a:rPr lang="en-US" sz="2000" dirty="0" err="1" smtClean="0">
                <a:latin typeface="Courier New" panose="02070309020205020404" pitchFamily="49" charset="0"/>
                <a:cs typeface="Courier New" panose="02070309020205020404" pitchFamily="49" charset="0"/>
              </a:rPr>
              <a:t>keats</a:t>
            </a:r>
            <a:endParaRPr lang="en-US" sz="2000" dirty="0" smtClean="0">
              <a:latin typeface="Courier New" panose="02070309020205020404" pitchFamily="49" charset="0"/>
              <a:cs typeface="Courier New" panose="02070309020205020404" pitchFamily="49" charset="0"/>
            </a:endParaRPr>
          </a:p>
          <a:p>
            <a:pPr marL="0" indent="0">
              <a:buNone/>
            </a:pPr>
            <a:endParaRPr lang="en-US" sz="2000" dirty="0">
              <a:cs typeface="Courier New" panose="02070309020205020404" pitchFamily="49" charset="0"/>
            </a:endParaRPr>
          </a:p>
          <a:p>
            <a:pPr marL="0" indent="0">
              <a:buNone/>
            </a:pPr>
            <a:endParaRPr lang="en-US" sz="3200" dirty="0" smtClean="0">
              <a:cs typeface="Courier New" panose="02070309020205020404" pitchFamily="49" charset="0"/>
            </a:endParaRPr>
          </a:p>
          <a:p>
            <a:pPr marL="0" indent="0">
              <a:buNone/>
            </a:pPr>
            <a:r>
              <a:rPr lang="en-US" sz="3200" dirty="0" smtClean="0">
                <a:cs typeface="Courier New" panose="02070309020205020404" pitchFamily="49" charset="0"/>
              </a:rPr>
              <a:t>We’ll ignore links for now.</a:t>
            </a:r>
          </a:p>
        </p:txBody>
      </p:sp>
      <p:sp>
        <p:nvSpPr>
          <p:cNvPr id="6" name="Rounded Rectangle 5"/>
          <p:cNvSpPr/>
          <p:nvPr/>
        </p:nvSpPr>
        <p:spPr bwMode="auto">
          <a:xfrm>
            <a:off x="2171696" y="2362200"/>
            <a:ext cx="252410"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8363336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User</a:t>
            </a:r>
            <a:endParaRPr lang="en-US" sz="3200" dirty="0"/>
          </a:p>
        </p:txBody>
      </p:sp>
      <p:sp>
        <p:nvSpPr>
          <p:cNvPr id="3" name="Content Placeholder 2"/>
          <p:cNvSpPr>
            <a:spLocks noGrp="1"/>
          </p:cNvSpPr>
          <p:nvPr>
            <p:ph idx="1"/>
          </p:nvPr>
        </p:nvSpPr>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ls</a:t>
            </a:r>
            <a:r>
              <a:rPr lang="en-US" sz="2000" dirty="0" smtClean="0">
                <a:latin typeface="Courier New" panose="02070309020205020404" pitchFamily="49" charset="0"/>
                <a:cs typeface="Courier New" panose="02070309020205020404" pitchFamily="49" charset="0"/>
              </a:rPr>
              <a:t> –l</a:t>
            </a:r>
          </a:p>
          <a:p>
            <a:pPr marL="0" indent="0">
              <a:buNone/>
            </a:pPr>
            <a:r>
              <a:rPr lang="en-US" sz="2000" dirty="0">
                <a:latin typeface="Courier New" panose="02070309020205020404" pitchFamily="49" charset="0"/>
                <a:cs typeface="Courier New" panose="02070309020205020404" pitchFamily="49" charset="0"/>
              </a:rPr>
              <a:t>total 4</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a:t>
            </a:r>
            <a:r>
              <a:rPr lang="en-US" sz="2000" dirty="0">
                <a:latin typeface="Courier New" panose="02070309020205020404" pitchFamily="49" charset="0"/>
                <a:cs typeface="Courier New" panose="02070309020205020404" pitchFamily="49" charset="0"/>
              </a:rPr>
              <a:t>------- 1 user1 workshop 573 Sep 29 22:00 </a:t>
            </a:r>
            <a:r>
              <a:rPr lang="en-US" sz="2000" dirty="0" err="1" smtClean="0">
                <a:latin typeface="Courier New" panose="02070309020205020404" pitchFamily="49" charset="0"/>
                <a:cs typeface="Courier New" panose="02070309020205020404" pitchFamily="49" charset="0"/>
              </a:rPr>
              <a:t>keats</a:t>
            </a:r>
            <a:endParaRPr lang="en-US" sz="2000" dirty="0" smtClean="0">
              <a:latin typeface="Courier New" panose="02070309020205020404" pitchFamily="49" charset="0"/>
              <a:cs typeface="Courier New" panose="02070309020205020404" pitchFamily="49" charset="0"/>
            </a:endParaRPr>
          </a:p>
          <a:p>
            <a:pPr marL="0" indent="0">
              <a:buNone/>
            </a:pPr>
            <a:endParaRPr lang="en-US" sz="2000" dirty="0">
              <a:cs typeface="Courier New" panose="02070309020205020404" pitchFamily="49" charset="0"/>
            </a:endParaRPr>
          </a:p>
          <a:p>
            <a:pPr marL="0" indent="0">
              <a:buNone/>
            </a:pPr>
            <a:endParaRPr lang="en-US" sz="3200" dirty="0" smtClean="0">
              <a:cs typeface="Courier New" panose="02070309020205020404" pitchFamily="49" charset="0"/>
            </a:endParaRPr>
          </a:p>
          <a:p>
            <a:pPr marL="0" indent="0">
              <a:buNone/>
            </a:pPr>
            <a:r>
              <a:rPr lang="en-US" sz="3200" dirty="0" smtClean="0">
                <a:cs typeface="Courier New" panose="02070309020205020404" pitchFamily="49" charset="0"/>
              </a:rPr>
              <a:t>The user that owns this file.</a:t>
            </a:r>
          </a:p>
        </p:txBody>
      </p:sp>
      <p:sp>
        <p:nvSpPr>
          <p:cNvPr id="6" name="Rounded Rectangle 5"/>
          <p:cNvSpPr/>
          <p:nvPr/>
        </p:nvSpPr>
        <p:spPr bwMode="auto">
          <a:xfrm>
            <a:off x="2438400" y="2362200"/>
            <a:ext cx="914400"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4134547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Group</a:t>
            </a:r>
            <a:endParaRPr lang="en-US" sz="3200" dirty="0"/>
          </a:p>
        </p:txBody>
      </p:sp>
      <p:sp>
        <p:nvSpPr>
          <p:cNvPr id="3" name="Content Placeholder 2"/>
          <p:cNvSpPr>
            <a:spLocks noGrp="1"/>
          </p:cNvSpPr>
          <p:nvPr>
            <p:ph idx="1"/>
          </p:nvPr>
        </p:nvSpPr>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ls</a:t>
            </a:r>
            <a:r>
              <a:rPr lang="en-US" sz="2000" dirty="0" smtClean="0">
                <a:latin typeface="Courier New" panose="02070309020205020404" pitchFamily="49" charset="0"/>
                <a:cs typeface="Courier New" panose="02070309020205020404" pitchFamily="49" charset="0"/>
              </a:rPr>
              <a:t> –l</a:t>
            </a:r>
          </a:p>
          <a:p>
            <a:pPr marL="0" indent="0">
              <a:buNone/>
            </a:pPr>
            <a:r>
              <a:rPr lang="en-US" sz="2000" dirty="0">
                <a:latin typeface="Courier New" panose="02070309020205020404" pitchFamily="49" charset="0"/>
                <a:cs typeface="Courier New" panose="02070309020205020404" pitchFamily="49" charset="0"/>
              </a:rPr>
              <a:t>total 4</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a:t>
            </a:r>
            <a:r>
              <a:rPr lang="en-US" sz="2000" dirty="0">
                <a:latin typeface="Courier New" panose="02070309020205020404" pitchFamily="49" charset="0"/>
                <a:cs typeface="Courier New" panose="02070309020205020404" pitchFamily="49" charset="0"/>
              </a:rPr>
              <a:t>------- 1 user1 workshop 573 Sep 29 22:00 </a:t>
            </a:r>
            <a:r>
              <a:rPr lang="en-US" sz="2000" dirty="0" err="1" smtClean="0">
                <a:latin typeface="Courier New" panose="02070309020205020404" pitchFamily="49" charset="0"/>
                <a:cs typeface="Courier New" panose="02070309020205020404" pitchFamily="49" charset="0"/>
              </a:rPr>
              <a:t>keats</a:t>
            </a:r>
            <a:endParaRPr lang="en-US" sz="2000" dirty="0" smtClean="0">
              <a:latin typeface="Courier New" panose="02070309020205020404" pitchFamily="49" charset="0"/>
              <a:cs typeface="Courier New" panose="02070309020205020404" pitchFamily="49" charset="0"/>
            </a:endParaRPr>
          </a:p>
          <a:p>
            <a:pPr marL="0" indent="0">
              <a:buNone/>
            </a:pPr>
            <a:endParaRPr lang="en-US" sz="2000" dirty="0">
              <a:cs typeface="Courier New" panose="02070309020205020404" pitchFamily="49" charset="0"/>
            </a:endParaRPr>
          </a:p>
          <a:p>
            <a:pPr marL="0" indent="0">
              <a:buNone/>
            </a:pPr>
            <a:endParaRPr lang="en-US" sz="3200" dirty="0" smtClean="0">
              <a:cs typeface="Courier New" panose="02070309020205020404" pitchFamily="49" charset="0"/>
            </a:endParaRPr>
          </a:p>
          <a:p>
            <a:pPr marL="0" indent="0">
              <a:buNone/>
            </a:pPr>
            <a:r>
              <a:rPr lang="en-US" sz="3200" dirty="0" smtClean="0">
                <a:cs typeface="Courier New" panose="02070309020205020404" pitchFamily="49" charset="0"/>
              </a:rPr>
              <a:t>The group that owns this file.</a:t>
            </a:r>
          </a:p>
        </p:txBody>
      </p:sp>
      <p:sp>
        <p:nvSpPr>
          <p:cNvPr id="6" name="Rounded Rectangle 5"/>
          <p:cNvSpPr/>
          <p:nvPr/>
        </p:nvSpPr>
        <p:spPr bwMode="auto">
          <a:xfrm>
            <a:off x="3352800" y="2362200"/>
            <a:ext cx="1371600"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423604896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Size</a:t>
            </a:r>
            <a:endParaRPr lang="en-US" sz="3200" dirty="0"/>
          </a:p>
        </p:txBody>
      </p:sp>
      <p:sp>
        <p:nvSpPr>
          <p:cNvPr id="3" name="Content Placeholder 2"/>
          <p:cNvSpPr>
            <a:spLocks noGrp="1"/>
          </p:cNvSpPr>
          <p:nvPr>
            <p:ph idx="1"/>
          </p:nvPr>
        </p:nvSpPr>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ls</a:t>
            </a:r>
            <a:r>
              <a:rPr lang="en-US" sz="2000" dirty="0" smtClean="0">
                <a:latin typeface="Courier New" panose="02070309020205020404" pitchFamily="49" charset="0"/>
                <a:cs typeface="Courier New" panose="02070309020205020404" pitchFamily="49" charset="0"/>
              </a:rPr>
              <a:t> –l</a:t>
            </a:r>
          </a:p>
          <a:p>
            <a:pPr marL="0" indent="0">
              <a:buNone/>
            </a:pPr>
            <a:r>
              <a:rPr lang="en-US" sz="2000" dirty="0">
                <a:latin typeface="Courier New" panose="02070309020205020404" pitchFamily="49" charset="0"/>
                <a:cs typeface="Courier New" panose="02070309020205020404" pitchFamily="49" charset="0"/>
              </a:rPr>
              <a:t>total 4</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a:t>
            </a:r>
            <a:r>
              <a:rPr lang="en-US" sz="2000" dirty="0">
                <a:latin typeface="Courier New" panose="02070309020205020404" pitchFamily="49" charset="0"/>
                <a:cs typeface="Courier New" panose="02070309020205020404" pitchFamily="49" charset="0"/>
              </a:rPr>
              <a:t>------- 1 user1 workshop 573 Sep 29 22:00 </a:t>
            </a:r>
            <a:r>
              <a:rPr lang="en-US" sz="2000" dirty="0" err="1" smtClean="0">
                <a:latin typeface="Courier New" panose="02070309020205020404" pitchFamily="49" charset="0"/>
                <a:cs typeface="Courier New" panose="02070309020205020404" pitchFamily="49" charset="0"/>
              </a:rPr>
              <a:t>keats</a:t>
            </a:r>
            <a:endParaRPr lang="en-US" sz="2000" dirty="0" smtClean="0">
              <a:latin typeface="Courier New" panose="02070309020205020404" pitchFamily="49" charset="0"/>
              <a:cs typeface="Courier New" panose="02070309020205020404" pitchFamily="49" charset="0"/>
            </a:endParaRPr>
          </a:p>
          <a:p>
            <a:pPr marL="0" indent="0">
              <a:buNone/>
            </a:pPr>
            <a:endParaRPr lang="en-US" sz="2000" dirty="0">
              <a:cs typeface="Courier New" panose="02070309020205020404" pitchFamily="49" charset="0"/>
            </a:endParaRPr>
          </a:p>
          <a:p>
            <a:pPr marL="0" indent="0">
              <a:buNone/>
            </a:pPr>
            <a:endParaRPr lang="en-US" sz="3200" dirty="0" smtClean="0">
              <a:cs typeface="Courier New" panose="02070309020205020404" pitchFamily="49" charset="0"/>
            </a:endParaRPr>
          </a:p>
          <a:p>
            <a:pPr marL="0" indent="0">
              <a:buNone/>
            </a:pPr>
            <a:r>
              <a:rPr lang="en-US" sz="3200" dirty="0" smtClean="0">
                <a:cs typeface="Courier New" panose="02070309020205020404" pitchFamily="49" charset="0"/>
              </a:rPr>
              <a:t>The size of this file.</a:t>
            </a:r>
          </a:p>
          <a:p>
            <a:pPr marL="0" indent="0">
              <a:buNone/>
            </a:pPr>
            <a:endParaRPr lang="en-US" sz="3200" dirty="0">
              <a:cs typeface="Courier New" panose="02070309020205020404" pitchFamily="49" charset="0"/>
            </a:endParaRPr>
          </a:p>
          <a:p>
            <a:pPr marL="0" indent="0">
              <a:buNone/>
            </a:pPr>
            <a:r>
              <a:rPr lang="en-US" sz="3200" dirty="0" smtClean="0">
                <a:cs typeface="Courier New" panose="02070309020205020404" pitchFamily="49" charset="0"/>
              </a:rPr>
              <a:t>Here listed in bytes.</a:t>
            </a:r>
          </a:p>
        </p:txBody>
      </p:sp>
      <p:sp>
        <p:nvSpPr>
          <p:cNvPr id="6" name="Rounded Rectangle 5"/>
          <p:cNvSpPr/>
          <p:nvPr/>
        </p:nvSpPr>
        <p:spPr bwMode="auto">
          <a:xfrm>
            <a:off x="4705350" y="2362200"/>
            <a:ext cx="685800"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11998142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Last Change Date</a:t>
            </a:r>
            <a:endParaRPr lang="en-US" sz="3200" dirty="0"/>
          </a:p>
        </p:txBody>
      </p:sp>
      <p:sp>
        <p:nvSpPr>
          <p:cNvPr id="3" name="Content Placeholder 2"/>
          <p:cNvSpPr>
            <a:spLocks noGrp="1"/>
          </p:cNvSpPr>
          <p:nvPr>
            <p:ph idx="1"/>
          </p:nvPr>
        </p:nvSpPr>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ls</a:t>
            </a:r>
            <a:r>
              <a:rPr lang="en-US" sz="2000" dirty="0" smtClean="0">
                <a:latin typeface="Courier New" panose="02070309020205020404" pitchFamily="49" charset="0"/>
                <a:cs typeface="Courier New" panose="02070309020205020404" pitchFamily="49" charset="0"/>
              </a:rPr>
              <a:t> –l</a:t>
            </a:r>
          </a:p>
          <a:p>
            <a:pPr marL="0" indent="0">
              <a:buNone/>
            </a:pPr>
            <a:r>
              <a:rPr lang="en-US" sz="2000" dirty="0">
                <a:latin typeface="Courier New" panose="02070309020205020404" pitchFamily="49" charset="0"/>
                <a:cs typeface="Courier New" panose="02070309020205020404" pitchFamily="49" charset="0"/>
              </a:rPr>
              <a:t>total 4</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a:t>
            </a:r>
            <a:r>
              <a:rPr lang="en-US" sz="2000" dirty="0">
                <a:latin typeface="Courier New" panose="02070309020205020404" pitchFamily="49" charset="0"/>
                <a:cs typeface="Courier New" panose="02070309020205020404" pitchFamily="49" charset="0"/>
              </a:rPr>
              <a:t>------- 1 user1 workshop 573 Sep 29 22:00 </a:t>
            </a:r>
            <a:r>
              <a:rPr lang="en-US" sz="2000" dirty="0" err="1" smtClean="0">
                <a:latin typeface="Courier New" panose="02070309020205020404" pitchFamily="49" charset="0"/>
                <a:cs typeface="Courier New" panose="02070309020205020404" pitchFamily="49" charset="0"/>
              </a:rPr>
              <a:t>keats</a:t>
            </a:r>
            <a:endParaRPr lang="en-US" sz="2000" dirty="0" smtClean="0">
              <a:latin typeface="Courier New" panose="02070309020205020404" pitchFamily="49" charset="0"/>
              <a:cs typeface="Courier New" panose="02070309020205020404" pitchFamily="49" charset="0"/>
            </a:endParaRPr>
          </a:p>
          <a:p>
            <a:pPr marL="0" indent="0">
              <a:buNone/>
            </a:pPr>
            <a:endParaRPr lang="en-US" sz="2000" dirty="0">
              <a:cs typeface="Courier New" panose="02070309020205020404" pitchFamily="49" charset="0"/>
            </a:endParaRPr>
          </a:p>
          <a:p>
            <a:pPr marL="0" indent="0">
              <a:buNone/>
            </a:pPr>
            <a:endParaRPr lang="en-US" sz="3200" dirty="0" smtClean="0">
              <a:cs typeface="Courier New" panose="02070309020205020404" pitchFamily="49" charset="0"/>
            </a:endParaRPr>
          </a:p>
          <a:p>
            <a:pPr marL="0" indent="0">
              <a:buNone/>
            </a:pPr>
            <a:r>
              <a:rPr lang="en-US" sz="3200" dirty="0" smtClean="0">
                <a:cs typeface="Courier New" panose="02070309020205020404" pitchFamily="49" charset="0"/>
              </a:rPr>
              <a:t>The last time the file was changed.</a:t>
            </a:r>
          </a:p>
        </p:txBody>
      </p:sp>
      <p:sp>
        <p:nvSpPr>
          <p:cNvPr id="6" name="Rounded Rectangle 5"/>
          <p:cNvSpPr/>
          <p:nvPr/>
        </p:nvSpPr>
        <p:spPr bwMode="auto">
          <a:xfrm>
            <a:off x="5334000" y="2362200"/>
            <a:ext cx="1981200"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452909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Introduction</a:t>
            </a:r>
            <a:endParaRPr lang="en-US" sz="3200" dirty="0"/>
          </a:p>
        </p:txBody>
      </p:sp>
      <p:sp>
        <p:nvSpPr>
          <p:cNvPr id="3" name="Content Placeholder 2"/>
          <p:cNvSpPr>
            <a:spLocks noGrp="1"/>
          </p:cNvSpPr>
          <p:nvPr>
            <p:ph idx="1"/>
          </p:nvPr>
        </p:nvSpPr>
        <p:spPr>
          <a:xfrm>
            <a:off x="1524000" y="1600200"/>
            <a:ext cx="6096000" cy="3886200"/>
          </a:xfrm>
        </p:spPr>
        <p:txBody>
          <a:bodyPr/>
          <a:lstStyle/>
          <a:p>
            <a:pPr marL="0" indent="0" algn="ctr">
              <a:buNone/>
            </a:pPr>
            <a:endParaRPr lang="en-US" sz="3200" dirty="0" smtClean="0"/>
          </a:p>
          <a:p>
            <a:pPr marL="0" indent="0">
              <a:buNone/>
            </a:pPr>
            <a:r>
              <a:rPr lang="en-US" sz="3200" dirty="0" smtClean="0"/>
              <a:t>Second Intro to Linux Workshop</a:t>
            </a:r>
          </a:p>
          <a:p>
            <a:pPr marL="0" indent="0">
              <a:buNone/>
            </a:pPr>
            <a:endParaRPr lang="en-US" sz="3200" dirty="0" smtClean="0"/>
          </a:p>
          <a:p>
            <a:pPr marL="0" indent="0" algn="ctr">
              <a:buNone/>
            </a:pPr>
            <a:r>
              <a:rPr lang="en-US" sz="3200" dirty="0" smtClean="0"/>
              <a:t>Please Leave </a:t>
            </a:r>
            <a:r>
              <a:rPr lang="en-US" sz="3200" dirty="0"/>
              <a:t>F</a:t>
            </a:r>
            <a:r>
              <a:rPr lang="en-US" sz="3200" dirty="0" smtClean="0"/>
              <a:t>eedback</a:t>
            </a:r>
            <a:endParaRPr lang="en-US" sz="3200" dirty="0"/>
          </a:p>
          <a:p>
            <a:pPr marL="0" indent="0" algn="ctr">
              <a:buNone/>
            </a:pPr>
            <a:endParaRPr lang="en-US" sz="3200" dirty="0" smtClean="0"/>
          </a:p>
        </p:txBody>
      </p:sp>
    </p:spTree>
    <p:extLst>
      <p:ext uri="{BB962C8B-B14F-4D97-AF65-F5344CB8AC3E}">
        <p14:creationId xmlns:p14="http://schemas.microsoft.com/office/powerpoint/2010/main" val="40116542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Name</a:t>
            </a:r>
            <a:endParaRPr lang="en-US" sz="3200" dirty="0"/>
          </a:p>
        </p:txBody>
      </p:sp>
      <p:sp>
        <p:nvSpPr>
          <p:cNvPr id="3" name="Content Placeholder 2"/>
          <p:cNvSpPr>
            <a:spLocks noGrp="1"/>
          </p:cNvSpPr>
          <p:nvPr>
            <p:ph idx="1"/>
          </p:nvPr>
        </p:nvSpPr>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ls</a:t>
            </a:r>
            <a:r>
              <a:rPr lang="en-US" sz="2000" dirty="0" smtClean="0">
                <a:latin typeface="Courier New" panose="02070309020205020404" pitchFamily="49" charset="0"/>
                <a:cs typeface="Courier New" panose="02070309020205020404" pitchFamily="49" charset="0"/>
              </a:rPr>
              <a:t> –l</a:t>
            </a:r>
          </a:p>
          <a:p>
            <a:pPr marL="0" indent="0">
              <a:buNone/>
            </a:pPr>
            <a:r>
              <a:rPr lang="en-US" sz="2000" dirty="0">
                <a:latin typeface="Courier New" panose="02070309020205020404" pitchFamily="49" charset="0"/>
                <a:cs typeface="Courier New" panose="02070309020205020404" pitchFamily="49" charset="0"/>
              </a:rPr>
              <a:t>total 4</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a:t>
            </a:r>
            <a:r>
              <a:rPr lang="en-US" sz="2000" dirty="0">
                <a:latin typeface="Courier New" panose="02070309020205020404" pitchFamily="49" charset="0"/>
                <a:cs typeface="Courier New" panose="02070309020205020404" pitchFamily="49" charset="0"/>
              </a:rPr>
              <a:t>------- 1 user1 workshop 573 Sep 29 22:00 </a:t>
            </a:r>
            <a:r>
              <a:rPr lang="en-US" sz="2000" dirty="0" err="1" smtClean="0">
                <a:latin typeface="Courier New" panose="02070309020205020404" pitchFamily="49" charset="0"/>
                <a:cs typeface="Courier New" panose="02070309020205020404" pitchFamily="49" charset="0"/>
              </a:rPr>
              <a:t>keats</a:t>
            </a:r>
            <a:endParaRPr lang="en-US" sz="2000" dirty="0" smtClean="0">
              <a:latin typeface="Courier New" panose="02070309020205020404" pitchFamily="49" charset="0"/>
              <a:cs typeface="Courier New" panose="02070309020205020404" pitchFamily="49" charset="0"/>
            </a:endParaRPr>
          </a:p>
          <a:p>
            <a:pPr marL="0" indent="0">
              <a:buNone/>
            </a:pPr>
            <a:endParaRPr lang="en-US" sz="2000" dirty="0">
              <a:cs typeface="Courier New" panose="02070309020205020404" pitchFamily="49" charset="0"/>
            </a:endParaRPr>
          </a:p>
          <a:p>
            <a:pPr marL="0" indent="0">
              <a:buNone/>
            </a:pPr>
            <a:endParaRPr lang="en-US" sz="3200" dirty="0" smtClean="0">
              <a:cs typeface="Courier New" panose="02070309020205020404" pitchFamily="49" charset="0"/>
            </a:endParaRPr>
          </a:p>
          <a:p>
            <a:pPr marL="0" indent="0">
              <a:buNone/>
            </a:pPr>
            <a:r>
              <a:rPr lang="en-US" sz="3200" dirty="0" smtClean="0">
                <a:cs typeface="Courier New" panose="02070309020205020404" pitchFamily="49" charset="0"/>
              </a:rPr>
              <a:t>The file name.</a:t>
            </a:r>
          </a:p>
        </p:txBody>
      </p:sp>
      <p:sp>
        <p:nvSpPr>
          <p:cNvPr id="6" name="Rounded Rectangle 5"/>
          <p:cNvSpPr/>
          <p:nvPr/>
        </p:nvSpPr>
        <p:spPr bwMode="auto">
          <a:xfrm>
            <a:off x="7296150" y="2362200"/>
            <a:ext cx="990600"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7154282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Permissions</a:t>
            </a:r>
            <a:endParaRPr lang="en-US" sz="3200" dirty="0"/>
          </a:p>
        </p:txBody>
      </p:sp>
      <p:sp>
        <p:nvSpPr>
          <p:cNvPr id="3" name="Content Placeholder 2"/>
          <p:cNvSpPr>
            <a:spLocks noGrp="1"/>
          </p:cNvSpPr>
          <p:nvPr>
            <p:ph idx="1"/>
          </p:nvPr>
        </p:nvSpPr>
        <p:spPr>
          <a:xfrm>
            <a:off x="381000" y="1600200"/>
            <a:ext cx="8382000" cy="3886200"/>
          </a:xfrm>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ls</a:t>
            </a:r>
            <a:r>
              <a:rPr lang="en-US" sz="2000" dirty="0">
                <a:latin typeface="Courier New" panose="02070309020205020404" pitchFamily="49" charset="0"/>
                <a:cs typeface="Courier New" panose="02070309020205020404" pitchFamily="49" charset="0"/>
              </a:rPr>
              <a:t> -l /bin/bash</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rwxr</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xr</a:t>
            </a:r>
            <a:r>
              <a:rPr lang="en-US" sz="2000" dirty="0">
                <a:latin typeface="Courier New" panose="02070309020205020404" pitchFamily="49" charset="0"/>
                <a:cs typeface="Courier New" panose="02070309020205020404" pitchFamily="49" charset="0"/>
              </a:rPr>
              <a:t>-x 1 root wheel 768952 Sep 25 15:31 /</a:t>
            </a:r>
            <a:r>
              <a:rPr lang="en-US" sz="2000" dirty="0" smtClean="0">
                <a:latin typeface="Courier New" panose="02070309020205020404" pitchFamily="49" charset="0"/>
                <a:cs typeface="Courier New" panose="02070309020205020404" pitchFamily="49" charset="0"/>
              </a:rPr>
              <a:t>bin/bash</a:t>
            </a:r>
            <a:endParaRPr lang="en-US" sz="3200" dirty="0" smtClean="0">
              <a:cs typeface="Courier New" panose="02070309020205020404" pitchFamily="49" charset="0"/>
            </a:endParaRPr>
          </a:p>
        </p:txBody>
      </p:sp>
    </p:spTree>
    <p:extLst>
      <p:ext uri="{BB962C8B-B14F-4D97-AF65-F5344CB8AC3E}">
        <p14:creationId xmlns:p14="http://schemas.microsoft.com/office/powerpoint/2010/main" val="13247326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Permissions</a:t>
            </a:r>
            <a:endParaRPr lang="en-US" sz="3200" dirty="0"/>
          </a:p>
        </p:txBody>
      </p:sp>
      <p:sp>
        <p:nvSpPr>
          <p:cNvPr id="3" name="Content Placeholder 2"/>
          <p:cNvSpPr>
            <a:spLocks noGrp="1"/>
          </p:cNvSpPr>
          <p:nvPr>
            <p:ph idx="1"/>
          </p:nvPr>
        </p:nvSpPr>
        <p:spPr>
          <a:xfrm>
            <a:off x="381000" y="1600200"/>
            <a:ext cx="8382000" cy="3886200"/>
          </a:xfrm>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ls</a:t>
            </a:r>
            <a:r>
              <a:rPr lang="en-US" sz="2000" dirty="0">
                <a:latin typeface="Courier New" panose="02070309020205020404" pitchFamily="49" charset="0"/>
                <a:cs typeface="Courier New" panose="02070309020205020404" pitchFamily="49" charset="0"/>
              </a:rPr>
              <a:t> -l /bin/bash</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rwxr</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xr</a:t>
            </a:r>
            <a:r>
              <a:rPr lang="en-US" sz="2000" dirty="0">
                <a:latin typeface="Courier New" panose="02070309020205020404" pitchFamily="49" charset="0"/>
                <a:cs typeface="Courier New" panose="02070309020205020404" pitchFamily="49" charset="0"/>
              </a:rPr>
              <a:t>-x 1 root wheel 768952 Sep 25 15:31 /</a:t>
            </a:r>
            <a:r>
              <a:rPr lang="en-US" sz="2000" dirty="0" smtClean="0">
                <a:latin typeface="Courier New" panose="02070309020205020404" pitchFamily="49" charset="0"/>
                <a:cs typeface="Courier New" panose="02070309020205020404" pitchFamily="49" charset="0"/>
              </a:rPr>
              <a:t>bin/bash</a:t>
            </a:r>
          </a:p>
          <a:p>
            <a:pPr marL="0" indent="0">
              <a:buNone/>
            </a:pPr>
            <a:endParaRPr lang="en-US" sz="2000" dirty="0" smtClean="0">
              <a:latin typeface="Courier New" panose="02070309020205020404" pitchFamily="49" charset="0"/>
              <a:cs typeface="Courier New" panose="02070309020205020404" pitchFamily="49" charset="0"/>
            </a:endParaRPr>
          </a:p>
          <a:p>
            <a:pPr marL="0" indent="0">
              <a:buNone/>
            </a:pPr>
            <a:endParaRPr lang="en-US" sz="2000" dirty="0">
              <a:latin typeface="Courier New" panose="02070309020205020404" pitchFamily="49" charset="0"/>
              <a:cs typeface="Courier New" panose="02070309020205020404" pitchFamily="49" charset="0"/>
            </a:endParaRPr>
          </a:p>
        </p:txBody>
      </p:sp>
      <p:sp>
        <p:nvSpPr>
          <p:cNvPr id="4" name="Rounded Rectangle 3"/>
          <p:cNvSpPr/>
          <p:nvPr/>
        </p:nvSpPr>
        <p:spPr bwMode="auto">
          <a:xfrm>
            <a:off x="600075" y="2014548"/>
            <a:ext cx="1447800"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graphicFrame>
        <p:nvGraphicFramePr>
          <p:cNvPr id="5" name="Table 4"/>
          <p:cNvGraphicFramePr>
            <a:graphicFrameLocks noGrp="1"/>
          </p:cNvGraphicFramePr>
          <p:nvPr>
            <p:extLst>
              <p:ext uri="{D42A27DB-BD31-4B8C-83A1-F6EECF244321}">
                <p14:modId xmlns:p14="http://schemas.microsoft.com/office/powerpoint/2010/main" val="3584285906"/>
              </p:ext>
            </p:extLst>
          </p:nvPr>
        </p:nvGraphicFramePr>
        <p:xfrm>
          <a:off x="1981200" y="3276600"/>
          <a:ext cx="5181600" cy="1828800"/>
        </p:xfrm>
        <a:graphic>
          <a:graphicData uri="http://schemas.openxmlformats.org/drawingml/2006/table">
            <a:tbl>
              <a:tblPr bandRow="1">
                <a:tableStyleId>{F5AB1C69-6EDB-4FF4-983F-18BD219EF322}</a:tableStyleId>
              </a:tblPr>
              <a:tblGrid>
                <a:gridCol w="1371600"/>
                <a:gridCol w="3810000"/>
              </a:tblGrid>
              <a:tr h="370840">
                <a:tc>
                  <a:txBody>
                    <a:bodyPr/>
                    <a:lstStyle/>
                    <a:p>
                      <a:pPr algn="ctr"/>
                      <a:r>
                        <a:rPr lang="en-US" sz="2400" dirty="0" smtClean="0"/>
                        <a:t>r</a:t>
                      </a:r>
                      <a:endParaRPr lang="en-US" sz="2400" dirty="0"/>
                    </a:p>
                  </a:txBody>
                  <a:tcPr/>
                </a:tc>
                <a:tc>
                  <a:txBody>
                    <a:bodyPr/>
                    <a:lstStyle/>
                    <a:p>
                      <a:r>
                        <a:rPr lang="en-US" sz="2400" dirty="0" smtClean="0"/>
                        <a:t>read</a:t>
                      </a:r>
                      <a:endParaRPr lang="en-US" sz="2400" dirty="0"/>
                    </a:p>
                  </a:txBody>
                  <a:tcPr/>
                </a:tc>
              </a:tr>
              <a:tr h="370840">
                <a:tc>
                  <a:txBody>
                    <a:bodyPr/>
                    <a:lstStyle/>
                    <a:p>
                      <a:pPr algn="ctr"/>
                      <a:r>
                        <a:rPr lang="en-US" sz="2400" dirty="0" smtClean="0"/>
                        <a:t>w</a:t>
                      </a:r>
                      <a:r>
                        <a:rPr lang="en-US" sz="2400" baseline="0" dirty="0" smtClean="0"/>
                        <a:t> </a:t>
                      </a:r>
                      <a:endParaRPr lang="en-US" sz="2400" dirty="0"/>
                    </a:p>
                  </a:txBody>
                  <a:tcPr/>
                </a:tc>
                <a:tc>
                  <a:txBody>
                    <a:bodyPr/>
                    <a:lstStyle/>
                    <a:p>
                      <a:r>
                        <a:rPr lang="en-US" sz="2400" dirty="0" smtClean="0"/>
                        <a:t>write</a:t>
                      </a:r>
                      <a:endParaRPr lang="en-US" sz="2400" dirty="0"/>
                    </a:p>
                  </a:txBody>
                  <a:tcPr/>
                </a:tc>
              </a:tr>
              <a:tr h="370840">
                <a:tc>
                  <a:txBody>
                    <a:bodyPr/>
                    <a:lstStyle/>
                    <a:p>
                      <a:pPr algn="ctr"/>
                      <a:r>
                        <a:rPr lang="en-US" sz="2400" dirty="0" smtClean="0"/>
                        <a:t>x</a:t>
                      </a:r>
                      <a:r>
                        <a:rPr lang="en-US" sz="2400" baseline="0" dirty="0" smtClean="0"/>
                        <a:t> </a:t>
                      </a:r>
                      <a:endParaRPr lang="en-US" sz="2400" dirty="0"/>
                    </a:p>
                  </a:txBody>
                  <a:tcPr/>
                </a:tc>
                <a:tc>
                  <a:txBody>
                    <a:bodyPr/>
                    <a:lstStyle/>
                    <a:p>
                      <a:r>
                        <a:rPr lang="en-US" sz="2400" dirty="0" smtClean="0"/>
                        <a:t>execute</a:t>
                      </a:r>
                      <a:endParaRPr lang="en-US" sz="2400" dirty="0"/>
                    </a:p>
                  </a:txBody>
                  <a:tcPr/>
                </a:tc>
              </a:tr>
              <a:tr h="370840">
                <a:tc>
                  <a:txBody>
                    <a:bodyPr/>
                    <a:lstStyle/>
                    <a:p>
                      <a:pPr algn="ctr"/>
                      <a:r>
                        <a:rPr lang="en-US" sz="2400" dirty="0" smtClean="0"/>
                        <a:t>others</a:t>
                      </a:r>
                      <a:endParaRPr lang="en-US" sz="2400" dirty="0"/>
                    </a:p>
                  </a:txBody>
                  <a:tcPr/>
                </a:tc>
                <a:tc>
                  <a:txBody>
                    <a:bodyPr/>
                    <a:lstStyle/>
                    <a:p>
                      <a:r>
                        <a:rPr lang="en-US" sz="2400" dirty="0" smtClean="0"/>
                        <a:t>various special</a:t>
                      </a:r>
                      <a:r>
                        <a:rPr lang="en-US" sz="2400" baseline="0" dirty="0" smtClean="0"/>
                        <a:t> settings</a:t>
                      </a:r>
                      <a:endParaRPr lang="en-US" sz="2400" dirty="0"/>
                    </a:p>
                  </a:txBody>
                  <a:tcPr/>
                </a:tc>
              </a:tr>
            </a:tbl>
          </a:graphicData>
        </a:graphic>
      </p:graphicFrame>
    </p:spTree>
    <p:extLst>
      <p:ext uri="{BB962C8B-B14F-4D97-AF65-F5344CB8AC3E}">
        <p14:creationId xmlns:p14="http://schemas.microsoft.com/office/powerpoint/2010/main" val="217356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Permissions</a:t>
            </a:r>
            <a:endParaRPr lang="en-US" sz="3200" dirty="0"/>
          </a:p>
        </p:txBody>
      </p:sp>
      <p:sp>
        <p:nvSpPr>
          <p:cNvPr id="3" name="Content Placeholder 2"/>
          <p:cNvSpPr>
            <a:spLocks noGrp="1"/>
          </p:cNvSpPr>
          <p:nvPr>
            <p:ph idx="1"/>
          </p:nvPr>
        </p:nvSpPr>
        <p:spPr>
          <a:xfrm>
            <a:off x="381000" y="1600200"/>
            <a:ext cx="8382000" cy="3886200"/>
          </a:xfrm>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ls</a:t>
            </a:r>
            <a:r>
              <a:rPr lang="en-US" sz="2000" dirty="0">
                <a:latin typeface="Courier New" panose="02070309020205020404" pitchFamily="49" charset="0"/>
                <a:cs typeface="Courier New" panose="02070309020205020404" pitchFamily="49" charset="0"/>
              </a:rPr>
              <a:t> -l /bin/bash</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rwxr</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xr</a:t>
            </a:r>
            <a:r>
              <a:rPr lang="en-US" sz="2000" dirty="0">
                <a:latin typeface="Courier New" panose="02070309020205020404" pitchFamily="49" charset="0"/>
                <a:cs typeface="Courier New" panose="02070309020205020404" pitchFamily="49" charset="0"/>
              </a:rPr>
              <a:t>-x 1 root wheel 768952 Sep 25 15:31 /</a:t>
            </a:r>
            <a:r>
              <a:rPr lang="en-US" sz="2000" dirty="0" smtClean="0">
                <a:latin typeface="Courier New" panose="02070309020205020404" pitchFamily="49" charset="0"/>
                <a:cs typeface="Courier New" panose="02070309020205020404" pitchFamily="49" charset="0"/>
              </a:rPr>
              <a:t>bin/bash</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Nine permission settings</a:t>
            </a:r>
          </a:p>
        </p:txBody>
      </p:sp>
      <p:sp>
        <p:nvSpPr>
          <p:cNvPr id="4" name="Rounded Rectangle 3"/>
          <p:cNvSpPr/>
          <p:nvPr/>
        </p:nvSpPr>
        <p:spPr bwMode="auto">
          <a:xfrm>
            <a:off x="600075" y="2014548"/>
            <a:ext cx="1447800"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92059447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Permissions</a:t>
            </a:r>
            <a:endParaRPr lang="en-US" sz="3200" dirty="0"/>
          </a:p>
        </p:txBody>
      </p:sp>
      <p:sp>
        <p:nvSpPr>
          <p:cNvPr id="3" name="Content Placeholder 2"/>
          <p:cNvSpPr>
            <a:spLocks noGrp="1"/>
          </p:cNvSpPr>
          <p:nvPr>
            <p:ph idx="1"/>
          </p:nvPr>
        </p:nvSpPr>
        <p:spPr>
          <a:xfrm>
            <a:off x="381000" y="1600200"/>
            <a:ext cx="8382000" cy="3886200"/>
          </a:xfrm>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ls</a:t>
            </a:r>
            <a:r>
              <a:rPr lang="en-US" sz="2000" dirty="0">
                <a:latin typeface="Courier New" panose="02070309020205020404" pitchFamily="49" charset="0"/>
                <a:cs typeface="Courier New" panose="02070309020205020404" pitchFamily="49" charset="0"/>
              </a:rPr>
              <a:t> -l /bin/bash</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rwxr</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xr</a:t>
            </a:r>
            <a:r>
              <a:rPr lang="en-US" sz="2000" dirty="0">
                <a:latin typeface="Courier New" panose="02070309020205020404" pitchFamily="49" charset="0"/>
                <a:cs typeface="Courier New" panose="02070309020205020404" pitchFamily="49" charset="0"/>
              </a:rPr>
              <a:t>-x 1 root wheel 768952 Sep 25 15:31 /</a:t>
            </a:r>
            <a:r>
              <a:rPr lang="en-US" sz="2000" dirty="0" smtClean="0">
                <a:latin typeface="Courier New" panose="02070309020205020404" pitchFamily="49" charset="0"/>
                <a:cs typeface="Courier New" panose="02070309020205020404" pitchFamily="49" charset="0"/>
              </a:rPr>
              <a:t>bin/bash</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Three groups of three</a:t>
            </a:r>
          </a:p>
        </p:txBody>
      </p:sp>
      <p:sp>
        <p:nvSpPr>
          <p:cNvPr id="4" name="Rounded Rectangle 3"/>
          <p:cNvSpPr/>
          <p:nvPr/>
        </p:nvSpPr>
        <p:spPr bwMode="auto">
          <a:xfrm>
            <a:off x="609600" y="2014548"/>
            <a:ext cx="466725"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5" name="Rounded Rectangle 4"/>
          <p:cNvSpPr/>
          <p:nvPr/>
        </p:nvSpPr>
        <p:spPr bwMode="auto">
          <a:xfrm>
            <a:off x="1076325" y="2014548"/>
            <a:ext cx="466725"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6" name="Rounded Rectangle 5"/>
          <p:cNvSpPr/>
          <p:nvPr/>
        </p:nvSpPr>
        <p:spPr bwMode="auto">
          <a:xfrm>
            <a:off x="1552575" y="2014548"/>
            <a:ext cx="466725"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81376223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Permissions</a:t>
            </a:r>
            <a:endParaRPr lang="en-US" sz="3200" dirty="0"/>
          </a:p>
        </p:txBody>
      </p:sp>
      <p:sp>
        <p:nvSpPr>
          <p:cNvPr id="3" name="Content Placeholder 2"/>
          <p:cNvSpPr>
            <a:spLocks noGrp="1"/>
          </p:cNvSpPr>
          <p:nvPr>
            <p:ph idx="1"/>
          </p:nvPr>
        </p:nvSpPr>
        <p:spPr>
          <a:xfrm>
            <a:off x="381000" y="1600200"/>
            <a:ext cx="8382000" cy="3886200"/>
          </a:xfrm>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ls</a:t>
            </a:r>
            <a:r>
              <a:rPr lang="en-US" sz="2000" dirty="0">
                <a:latin typeface="Courier New" panose="02070309020205020404" pitchFamily="49" charset="0"/>
                <a:cs typeface="Courier New" panose="02070309020205020404" pitchFamily="49" charset="0"/>
              </a:rPr>
              <a:t> -l /bin/bash</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rwxr</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xr</a:t>
            </a:r>
            <a:r>
              <a:rPr lang="en-US" sz="2000" dirty="0">
                <a:latin typeface="Courier New" panose="02070309020205020404" pitchFamily="49" charset="0"/>
                <a:cs typeface="Courier New" panose="02070309020205020404" pitchFamily="49" charset="0"/>
              </a:rPr>
              <a:t>-x 1 root wheel 768952 Sep 25 15:31 /</a:t>
            </a:r>
            <a:r>
              <a:rPr lang="en-US" sz="2000" dirty="0" smtClean="0">
                <a:latin typeface="Courier New" panose="02070309020205020404" pitchFamily="49" charset="0"/>
                <a:cs typeface="Courier New" panose="02070309020205020404" pitchFamily="49" charset="0"/>
              </a:rPr>
              <a:t>bin/bash</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First group: owner</a:t>
            </a:r>
          </a:p>
        </p:txBody>
      </p:sp>
      <p:sp>
        <p:nvSpPr>
          <p:cNvPr id="4" name="Rounded Rectangle 3"/>
          <p:cNvSpPr/>
          <p:nvPr/>
        </p:nvSpPr>
        <p:spPr bwMode="auto">
          <a:xfrm>
            <a:off x="609600" y="2014548"/>
            <a:ext cx="466725"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6" name="Rounded Rectangle 5"/>
          <p:cNvSpPr/>
          <p:nvPr/>
        </p:nvSpPr>
        <p:spPr bwMode="auto">
          <a:xfrm>
            <a:off x="2362200" y="2014548"/>
            <a:ext cx="762000"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graphicFrame>
        <p:nvGraphicFramePr>
          <p:cNvPr id="7" name="Table 6"/>
          <p:cNvGraphicFramePr>
            <a:graphicFrameLocks noGrp="1"/>
          </p:cNvGraphicFramePr>
          <p:nvPr>
            <p:extLst>
              <p:ext uri="{D42A27DB-BD31-4B8C-83A1-F6EECF244321}">
                <p14:modId xmlns:p14="http://schemas.microsoft.com/office/powerpoint/2010/main" val="4052541243"/>
              </p:ext>
            </p:extLst>
          </p:nvPr>
        </p:nvGraphicFramePr>
        <p:xfrm>
          <a:off x="3390900" y="3657600"/>
          <a:ext cx="2362200" cy="1371600"/>
        </p:xfrm>
        <a:graphic>
          <a:graphicData uri="http://schemas.openxmlformats.org/drawingml/2006/table">
            <a:tbl>
              <a:tblPr bandRow="1">
                <a:tableStyleId>{F5AB1C69-6EDB-4FF4-983F-18BD219EF322}</a:tableStyleId>
              </a:tblPr>
              <a:tblGrid>
                <a:gridCol w="1295400"/>
                <a:gridCol w="1066800"/>
              </a:tblGrid>
              <a:tr h="370840">
                <a:tc>
                  <a:txBody>
                    <a:bodyPr/>
                    <a:lstStyle/>
                    <a:p>
                      <a:pPr algn="l"/>
                      <a:r>
                        <a:rPr lang="en-US" sz="2400" dirty="0" smtClean="0"/>
                        <a:t>read</a:t>
                      </a:r>
                      <a:endParaRPr lang="en-US" sz="2400" dirty="0"/>
                    </a:p>
                  </a:txBody>
                  <a:tcPr/>
                </a:tc>
                <a:tc>
                  <a:txBody>
                    <a:bodyPr/>
                    <a:lstStyle/>
                    <a:p>
                      <a:pPr algn="l"/>
                      <a:r>
                        <a:rPr lang="en-US" sz="2400" dirty="0" smtClean="0"/>
                        <a:t>yes</a:t>
                      </a:r>
                      <a:endParaRPr lang="en-US" sz="2400" dirty="0"/>
                    </a:p>
                  </a:txBody>
                  <a:tcPr/>
                </a:tc>
              </a:tr>
              <a:tr h="370840">
                <a:tc>
                  <a:txBody>
                    <a:bodyPr/>
                    <a:lstStyle/>
                    <a:p>
                      <a:pPr algn="l"/>
                      <a:r>
                        <a:rPr lang="en-US" sz="2400" dirty="0" smtClean="0"/>
                        <a:t>write</a:t>
                      </a:r>
                      <a:r>
                        <a:rPr lang="en-US" sz="2400" baseline="0" dirty="0" smtClean="0"/>
                        <a:t> </a:t>
                      </a:r>
                      <a:endParaRPr lang="en-US" sz="2400" dirty="0"/>
                    </a:p>
                  </a:txBody>
                  <a:tcPr/>
                </a:tc>
                <a:tc>
                  <a:txBody>
                    <a:bodyPr/>
                    <a:lstStyle/>
                    <a:p>
                      <a:pPr algn="l"/>
                      <a:r>
                        <a:rPr lang="en-US" sz="2400" dirty="0" smtClean="0"/>
                        <a:t>yes</a:t>
                      </a:r>
                      <a:endParaRPr lang="en-US" sz="2400" dirty="0"/>
                    </a:p>
                  </a:txBody>
                  <a:tcPr/>
                </a:tc>
              </a:tr>
              <a:tr h="370840">
                <a:tc>
                  <a:txBody>
                    <a:bodyPr/>
                    <a:lstStyle/>
                    <a:p>
                      <a:pPr algn="l"/>
                      <a:r>
                        <a:rPr lang="en-US" sz="2400" dirty="0" smtClean="0"/>
                        <a:t>execute</a:t>
                      </a:r>
                      <a:r>
                        <a:rPr lang="en-US" sz="2400" baseline="0" dirty="0" smtClean="0"/>
                        <a:t> </a:t>
                      </a:r>
                      <a:endParaRPr lang="en-US" sz="2400" dirty="0"/>
                    </a:p>
                  </a:txBody>
                  <a:tcPr/>
                </a:tc>
                <a:tc>
                  <a:txBody>
                    <a:bodyPr/>
                    <a:lstStyle/>
                    <a:p>
                      <a:pPr algn="l"/>
                      <a:r>
                        <a:rPr lang="en-US" sz="2400" dirty="0" smtClean="0"/>
                        <a:t>yes</a:t>
                      </a:r>
                      <a:endParaRPr lang="en-US" sz="2400" dirty="0"/>
                    </a:p>
                  </a:txBody>
                  <a:tcPr/>
                </a:tc>
              </a:tr>
            </a:tbl>
          </a:graphicData>
        </a:graphic>
      </p:graphicFrame>
    </p:spTree>
    <p:extLst>
      <p:ext uri="{BB962C8B-B14F-4D97-AF65-F5344CB8AC3E}">
        <p14:creationId xmlns:p14="http://schemas.microsoft.com/office/powerpoint/2010/main" val="27145434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Permissions</a:t>
            </a:r>
            <a:endParaRPr lang="en-US" sz="3200" dirty="0"/>
          </a:p>
        </p:txBody>
      </p:sp>
      <p:sp>
        <p:nvSpPr>
          <p:cNvPr id="3" name="Content Placeholder 2"/>
          <p:cNvSpPr>
            <a:spLocks noGrp="1"/>
          </p:cNvSpPr>
          <p:nvPr>
            <p:ph idx="1"/>
          </p:nvPr>
        </p:nvSpPr>
        <p:spPr>
          <a:xfrm>
            <a:off x="381000" y="1600200"/>
            <a:ext cx="8382000" cy="3886200"/>
          </a:xfrm>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ls</a:t>
            </a:r>
            <a:r>
              <a:rPr lang="en-US" sz="2000" dirty="0">
                <a:latin typeface="Courier New" panose="02070309020205020404" pitchFamily="49" charset="0"/>
                <a:cs typeface="Courier New" panose="02070309020205020404" pitchFamily="49" charset="0"/>
              </a:rPr>
              <a:t> -l /bin/bash</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rwxr</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xr</a:t>
            </a:r>
            <a:r>
              <a:rPr lang="en-US" sz="2000" dirty="0">
                <a:latin typeface="Courier New" panose="02070309020205020404" pitchFamily="49" charset="0"/>
                <a:cs typeface="Courier New" panose="02070309020205020404" pitchFamily="49" charset="0"/>
              </a:rPr>
              <a:t>-x 1 root wheel 768952 Sep 25 15:31 /</a:t>
            </a:r>
            <a:r>
              <a:rPr lang="en-US" sz="2000" dirty="0" smtClean="0">
                <a:latin typeface="Courier New" panose="02070309020205020404" pitchFamily="49" charset="0"/>
                <a:cs typeface="Courier New" panose="02070309020205020404" pitchFamily="49" charset="0"/>
              </a:rPr>
              <a:t>bin/bash</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Second group: group</a:t>
            </a:r>
          </a:p>
        </p:txBody>
      </p:sp>
      <p:sp>
        <p:nvSpPr>
          <p:cNvPr id="4" name="Rounded Rectangle 3"/>
          <p:cNvSpPr/>
          <p:nvPr/>
        </p:nvSpPr>
        <p:spPr bwMode="auto">
          <a:xfrm>
            <a:off x="1085850" y="2014548"/>
            <a:ext cx="466725"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6" name="Rounded Rectangle 5"/>
          <p:cNvSpPr/>
          <p:nvPr/>
        </p:nvSpPr>
        <p:spPr bwMode="auto">
          <a:xfrm>
            <a:off x="3124200" y="2014548"/>
            <a:ext cx="914400"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graphicFrame>
        <p:nvGraphicFramePr>
          <p:cNvPr id="9" name="Table 8"/>
          <p:cNvGraphicFramePr>
            <a:graphicFrameLocks noGrp="1"/>
          </p:cNvGraphicFramePr>
          <p:nvPr>
            <p:extLst>
              <p:ext uri="{D42A27DB-BD31-4B8C-83A1-F6EECF244321}">
                <p14:modId xmlns:p14="http://schemas.microsoft.com/office/powerpoint/2010/main" val="3303564187"/>
              </p:ext>
            </p:extLst>
          </p:nvPr>
        </p:nvGraphicFramePr>
        <p:xfrm>
          <a:off x="3390900" y="3657600"/>
          <a:ext cx="2362200" cy="1371600"/>
        </p:xfrm>
        <a:graphic>
          <a:graphicData uri="http://schemas.openxmlformats.org/drawingml/2006/table">
            <a:tbl>
              <a:tblPr bandRow="1">
                <a:tableStyleId>{F5AB1C69-6EDB-4FF4-983F-18BD219EF322}</a:tableStyleId>
              </a:tblPr>
              <a:tblGrid>
                <a:gridCol w="1295400"/>
                <a:gridCol w="1066800"/>
              </a:tblGrid>
              <a:tr h="370840">
                <a:tc>
                  <a:txBody>
                    <a:bodyPr/>
                    <a:lstStyle/>
                    <a:p>
                      <a:pPr algn="l"/>
                      <a:r>
                        <a:rPr lang="en-US" sz="2400" dirty="0" smtClean="0"/>
                        <a:t>read</a:t>
                      </a:r>
                      <a:endParaRPr lang="en-US" sz="2400" dirty="0"/>
                    </a:p>
                  </a:txBody>
                  <a:tcPr/>
                </a:tc>
                <a:tc>
                  <a:txBody>
                    <a:bodyPr/>
                    <a:lstStyle/>
                    <a:p>
                      <a:pPr algn="l"/>
                      <a:r>
                        <a:rPr lang="en-US" sz="2400" dirty="0" smtClean="0"/>
                        <a:t>yes</a:t>
                      </a:r>
                      <a:endParaRPr lang="en-US" sz="2400" dirty="0"/>
                    </a:p>
                  </a:txBody>
                  <a:tcPr/>
                </a:tc>
              </a:tr>
              <a:tr h="370840">
                <a:tc>
                  <a:txBody>
                    <a:bodyPr/>
                    <a:lstStyle/>
                    <a:p>
                      <a:pPr algn="l"/>
                      <a:r>
                        <a:rPr lang="en-US" sz="2400" dirty="0" smtClean="0"/>
                        <a:t>write</a:t>
                      </a:r>
                      <a:r>
                        <a:rPr lang="en-US" sz="2400" baseline="0" dirty="0" smtClean="0"/>
                        <a:t> </a:t>
                      </a:r>
                      <a:endParaRPr lang="en-US" sz="2400" dirty="0"/>
                    </a:p>
                  </a:txBody>
                  <a:tcPr/>
                </a:tc>
                <a:tc>
                  <a:txBody>
                    <a:bodyPr/>
                    <a:lstStyle/>
                    <a:p>
                      <a:pPr algn="l"/>
                      <a:r>
                        <a:rPr lang="en-US" sz="2400" dirty="0" smtClean="0"/>
                        <a:t>no</a:t>
                      </a:r>
                      <a:endParaRPr lang="en-US" sz="2400" dirty="0"/>
                    </a:p>
                  </a:txBody>
                  <a:tcPr/>
                </a:tc>
              </a:tr>
              <a:tr h="370840">
                <a:tc>
                  <a:txBody>
                    <a:bodyPr/>
                    <a:lstStyle/>
                    <a:p>
                      <a:pPr algn="l"/>
                      <a:r>
                        <a:rPr lang="en-US" sz="2400" dirty="0" smtClean="0"/>
                        <a:t>execute</a:t>
                      </a:r>
                      <a:r>
                        <a:rPr lang="en-US" sz="2400" baseline="0" dirty="0" smtClean="0"/>
                        <a:t> </a:t>
                      </a:r>
                      <a:endParaRPr lang="en-US" sz="2400" dirty="0"/>
                    </a:p>
                  </a:txBody>
                  <a:tcPr/>
                </a:tc>
                <a:tc>
                  <a:txBody>
                    <a:bodyPr/>
                    <a:lstStyle/>
                    <a:p>
                      <a:pPr algn="l"/>
                      <a:r>
                        <a:rPr lang="en-US" sz="2400" dirty="0" smtClean="0"/>
                        <a:t>yes</a:t>
                      </a:r>
                      <a:endParaRPr lang="en-US" sz="2400" dirty="0"/>
                    </a:p>
                  </a:txBody>
                  <a:tcPr/>
                </a:tc>
              </a:tr>
            </a:tbl>
          </a:graphicData>
        </a:graphic>
      </p:graphicFrame>
    </p:spTree>
    <p:extLst>
      <p:ext uri="{BB962C8B-B14F-4D97-AF65-F5344CB8AC3E}">
        <p14:creationId xmlns:p14="http://schemas.microsoft.com/office/powerpoint/2010/main" val="84930746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Permissions</a:t>
            </a:r>
            <a:endParaRPr lang="en-US" sz="3200" dirty="0"/>
          </a:p>
        </p:txBody>
      </p:sp>
      <p:sp>
        <p:nvSpPr>
          <p:cNvPr id="3" name="Content Placeholder 2"/>
          <p:cNvSpPr>
            <a:spLocks noGrp="1"/>
          </p:cNvSpPr>
          <p:nvPr>
            <p:ph idx="1"/>
          </p:nvPr>
        </p:nvSpPr>
        <p:spPr>
          <a:xfrm>
            <a:off x="381000" y="1600200"/>
            <a:ext cx="8382000" cy="3886200"/>
          </a:xfrm>
        </p:spPr>
        <p:txBody>
          <a:body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ls</a:t>
            </a:r>
            <a:r>
              <a:rPr lang="en-US" sz="2000" dirty="0">
                <a:latin typeface="Courier New" panose="02070309020205020404" pitchFamily="49" charset="0"/>
                <a:cs typeface="Courier New" panose="02070309020205020404" pitchFamily="49" charset="0"/>
              </a:rPr>
              <a:t> -l /bin/bash</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rwxr</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xr</a:t>
            </a:r>
            <a:r>
              <a:rPr lang="en-US" sz="2000" dirty="0">
                <a:latin typeface="Courier New" panose="02070309020205020404" pitchFamily="49" charset="0"/>
                <a:cs typeface="Courier New" panose="02070309020205020404" pitchFamily="49" charset="0"/>
              </a:rPr>
              <a:t>-x 1 root wheel 768952 Sep 25 15:31 /</a:t>
            </a:r>
            <a:r>
              <a:rPr lang="en-US" sz="2000" dirty="0" smtClean="0">
                <a:latin typeface="Courier New" panose="02070309020205020404" pitchFamily="49" charset="0"/>
                <a:cs typeface="Courier New" panose="02070309020205020404" pitchFamily="49" charset="0"/>
              </a:rPr>
              <a:t>bin/bash</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Third group: everyone else</a:t>
            </a:r>
          </a:p>
        </p:txBody>
      </p:sp>
      <p:sp>
        <p:nvSpPr>
          <p:cNvPr id="4" name="Rounded Rectangle 3"/>
          <p:cNvSpPr/>
          <p:nvPr/>
        </p:nvSpPr>
        <p:spPr bwMode="auto">
          <a:xfrm>
            <a:off x="1543050" y="2014548"/>
            <a:ext cx="466725" cy="328602"/>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graphicFrame>
        <p:nvGraphicFramePr>
          <p:cNvPr id="7" name="Table 6"/>
          <p:cNvGraphicFramePr>
            <a:graphicFrameLocks noGrp="1"/>
          </p:cNvGraphicFramePr>
          <p:nvPr>
            <p:extLst>
              <p:ext uri="{D42A27DB-BD31-4B8C-83A1-F6EECF244321}">
                <p14:modId xmlns:p14="http://schemas.microsoft.com/office/powerpoint/2010/main" val="1926455764"/>
              </p:ext>
            </p:extLst>
          </p:nvPr>
        </p:nvGraphicFramePr>
        <p:xfrm>
          <a:off x="3390900" y="3657600"/>
          <a:ext cx="2362200" cy="1371600"/>
        </p:xfrm>
        <a:graphic>
          <a:graphicData uri="http://schemas.openxmlformats.org/drawingml/2006/table">
            <a:tbl>
              <a:tblPr bandRow="1">
                <a:tableStyleId>{F5AB1C69-6EDB-4FF4-983F-18BD219EF322}</a:tableStyleId>
              </a:tblPr>
              <a:tblGrid>
                <a:gridCol w="1295400"/>
                <a:gridCol w="1066800"/>
              </a:tblGrid>
              <a:tr h="370840">
                <a:tc>
                  <a:txBody>
                    <a:bodyPr/>
                    <a:lstStyle/>
                    <a:p>
                      <a:pPr algn="l"/>
                      <a:r>
                        <a:rPr lang="en-US" sz="2400" dirty="0" smtClean="0"/>
                        <a:t>read</a:t>
                      </a:r>
                      <a:endParaRPr lang="en-US" sz="2400" dirty="0"/>
                    </a:p>
                  </a:txBody>
                  <a:tcPr/>
                </a:tc>
                <a:tc>
                  <a:txBody>
                    <a:bodyPr/>
                    <a:lstStyle/>
                    <a:p>
                      <a:pPr algn="l"/>
                      <a:r>
                        <a:rPr lang="en-US" sz="2400" dirty="0" smtClean="0"/>
                        <a:t>yes</a:t>
                      </a:r>
                      <a:endParaRPr lang="en-US" sz="2400" dirty="0"/>
                    </a:p>
                  </a:txBody>
                  <a:tcPr/>
                </a:tc>
              </a:tr>
              <a:tr h="370840">
                <a:tc>
                  <a:txBody>
                    <a:bodyPr/>
                    <a:lstStyle/>
                    <a:p>
                      <a:pPr algn="l"/>
                      <a:r>
                        <a:rPr lang="en-US" sz="2400" dirty="0" smtClean="0"/>
                        <a:t>write</a:t>
                      </a:r>
                      <a:r>
                        <a:rPr lang="en-US" sz="2400" baseline="0" dirty="0" smtClean="0"/>
                        <a:t> </a:t>
                      </a:r>
                      <a:endParaRPr lang="en-US" sz="2400" dirty="0"/>
                    </a:p>
                  </a:txBody>
                  <a:tcPr/>
                </a:tc>
                <a:tc>
                  <a:txBody>
                    <a:bodyPr/>
                    <a:lstStyle/>
                    <a:p>
                      <a:pPr algn="l"/>
                      <a:r>
                        <a:rPr lang="en-US" sz="2400" dirty="0" smtClean="0"/>
                        <a:t>no</a:t>
                      </a:r>
                      <a:endParaRPr lang="en-US" sz="2400" dirty="0"/>
                    </a:p>
                  </a:txBody>
                  <a:tcPr/>
                </a:tc>
              </a:tr>
              <a:tr h="370840">
                <a:tc>
                  <a:txBody>
                    <a:bodyPr/>
                    <a:lstStyle/>
                    <a:p>
                      <a:pPr algn="l"/>
                      <a:r>
                        <a:rPr lang="en-US" sz="2400" dirty="0" smtClean="0"/>
                        <a:t>execute</a:t>
                      </a:r>
                      <a:r>
                        <a:rPr lang="en-US" sz="2400" baseline="0" dirty="0" smtClean="0"/>
                        <a:t> </a:t>
                      </a:r>
                      <a:endParaRPr lang="en-US" sz="2400" dirty="0"/>
                    </a:p>
                  </a:txBody>
                  <a:tcPr/>
                </a:tc>
                <a:tc>
                  <a:txBody>
                    <a:bodyPr/>
                    <a:lstStyle/>
                    <a:p>
                      <a:pPr algn="l"/>
                      <a:r>
                        <a:rPr lang="en-US" sz="2400" dirty="0" smtClean="0"/>
                        <a:t>yes</a:t>
                      </a:r>
                      <a:endParaRPr lang="en-US" sz="2400" dirty="0"/>
                    </a:p>
                  </a:txBody>
                  <a:tcPr/>
                </a:tc>
              </a:tr>
            </a:tbl>
          </a:graphicData>
        </a:graphic>
      </p:graphicFrame>
    </p:spTree>
    <p:extLst>
      <p:ext uri="{BB962C8B-B14F-4D97-AF65-F5344CB8AC3E}">
        <p14:creationId xmlns:p14="http://schemas.microsoft.com/office/powerpoint/2010/main" val="32306576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date</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date</a:t>
            </a:r>
          </a:p>
          <a:p>
            <a:pPr marL="0" indent="0">
              <a:buNone/>
            </a:pPr>
            <a:r>
              <a:rPr lang="fr-FR" sz="3200" dirty="0" smtClean="0">
                <a:latin typeface="Courier New" panose="02070309020205020404" pitchFamily="49" charset="0"/>
                <a:cs typeface="Courier New" panose="02070309020205020404" pitchFamily="49" charset="0"/>
              </a:rPr>
              <a:t>Tue </a:t>
            </a:r>
            <a:r>
              <a:rPr lang="fr-FR" sz="3200" dirty="0">
                <a:latin typeface="Courier New" panose="02070309020205020404" pitchFamily="49" charset="0"/>
                <a:cs typeface="Courier New" panose="02070309020205020404" pitchFamily="49" charset="0"/>
              </a:rPr>
              <a:t>Sep </a:t>
            </a:r>
            <a:r>
              <a:rPr lang="fr-FR" sz="3200" dirty="0" smtClean="0">
                <a:latin typeface="Courier New" panose="02070309020205020404" pitchFamily="49" charset="0"/>
                <a:cs typeface="Courier New" panose="02070309020205020404" pitchFamily="49" charset="0"/>
              </a:rPr>
              <a:t>30 13:27:29 </a:t>
            </a:r>
            <a:r>
              <a:rPr lang="fr-FR" sz="3200" dirty="0">
                <a:latin typeface="Courier New" panose="02070309020205020404" pitchFamily="49" charset="0"/>
                <a:cs typeface="Courier New" panose="02070309020205020404" pitchFamily="49" charset="0"/>
              </a:rPr>
              <a:t>EDT 2014</a:t>
            </a: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739477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Output Redirection</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cd</a:t>
            </a:r>
          </a:p>
          <a:p>
            <a:pPr marL="0" indent="0">
              <a:buNone/>
            </a:pPr>
            <a:r>
              <a:rPr lang="en-US" sz="3200" dirty="0" smtClean="0">
                <a:latin typeface="Courier New" panose="02070309020205020404" pitchFamily="49" charset="0"/>
                <a:cs typeface="Courier New" panose="02070309020205020404" pitchFamily="49" charset="0"/>
              </a:rPr>
              <a:t>$ date &gt; </a:t>
            </a:r>
            <a:r>
              <a:rPr lang="en-US" sz="3200" dirty="0" err="1" smtClean="0">
                <a:latin typeface="Courier New" panose="02070309020205020404" pitchFamily="49" charset="0"/>
                <a:cs typeface="Courier New" panose="02070309020205020404" pitchFamily="49" charset="0"/>
              </a:rPr>
              <a:t>thedate</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cat </a:t>
            </a:r>
            <a:r>
              <a:rPr lang="en-US" sz="3200" dirty="0" err="1" smtClean="0">
                <a:latin typeface="Courier New" panose="02070309020205020404" pitchFamily="49" charset="0"/>
                <a:cs typeface="Courier New" panose="02070309020205020404" pitchFamily="49" charset="0"/>
              </a:rPr>
              <a:t>thedate</a:t>
            </a: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98208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Introduction</a:t>
            </a:r>
            <a:endParaRPr lang="en-US" sz="3200" dirty="0"/>
          </a:p>
        </p:txBody>
      </p:sp>
      <p:sp>
        <p:nvSpPr>
          <p:cNvPr id="3" name="Content Placeholder 2"/>
          <p:cNvSpPr>
            <a:spLocks noGrp="1"/>
          </p:cNvSpPr>
          <p:nvPr>
            <p:ph idx="1"/>
          </p:nvPr>
        </p:nvSpPr>
        <p:spPr>
          <a:xfrm>
            <a:off x="1524000" y="1600200"/>
            <a:ext cx="6096000" cy="3886200"/>
          </a:xfrm>
        </p:spPr>
        <p:txBody>
          <a:bodyPr/>
          <a:lstStyle/>
          <a:p>
            <a:pPr marL="0" indent="0" algn="ctr">
              <a:buNone/>
            </a:pPr>
            <a:endParaRPr lang="en-US" sz="3200" dirty="0" smtClean="0"/>
          </a:p>
          <a:p>
            <a:pPr marL="0" indent="0" algn="ctr">
              <a:buNone/>
            </a:pPr>
            <a:r>
              <a:rPr lang="en-US" sz="3200" dirty="0" smtClean="0"/>
              <a:t>What is Linux?</a:t>
            </a:r>
          </a:p>
        </p:txBody>
      </p:sp>
    </p:spTree>
    <p:extLst>
      <p:ext uri="{BB962C8B-B14F-4D97-AF65-F5344CB8AC3E}">
        <p14:creationId xmlns:p14="http://schemas.microsoft.com/office/powerpoint/2010/main" val="189371333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Output Redirection</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cd</a:t>
            </a:r>
          </a:p>
          <a:p>
            <a:pPr marL="0" indent="0">
              <a:buNone/>
            </a:pPr>
            <a:r>
              <a:rPr lang="en-US" sz="3200" dirty="0" smtClean="0">
                <a:latin typeface="Courier New" panose="02070309020205020404" pitchFamily="49" charset="0"/>
                <a:cs typeface="Courier New" panose="02070309020205020404" pitchFamily="49" charset="0"/>
              </a:rPr>
              <a:t>$ </a:t>
            </a:r>
            <a:r>
              <a:rPr lang="en-US" sz="3200" dirty="0" err="1" smtClean="0">
                <a:latin typeface="Courier New" panose="02070309020205020404" pitchFamily="49" charset="0"/>
                <a:cs typeface="Courier New" panose="02070309020205020404" pitchFamily="49" charset="0"/>
              </a:rPr>
              <a:t>ls</a:t>
            </a:r>
            <a:r>
              <a:rPr lang="en-US" sz="3200" dirty="0" smtClean="0">
                <a:latin typeface="Courier New" panose="02070309020205020404" pitchFamily="49" charset="0"/>
                <a:cs typeface="Courier New" panose="02070309020205020404" pitchFamily="49" charset="0"/>
              </a:rPr>
              <a:t> –l &gt; </a:t>
            </a:r>
            <a:r>
              <a:rPr lang="en-US" sz="3200" dirty="0" err="1" smtClean="0">
                <a:latin typeface="Courier New" panose="02070309020205020404" pitchFamily="49" charset="0"/>
                <a:cs typeface="Courier New" panose="02070309020205020404" pitchFamily="49" charset="0"/>
              </a:rPr>
              <a:t>myhome</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cat </a:t>
            </a:r>
            <a:r>
              <a:rPr lang="en-US" sz="3200" dirty="0" err="1" smtClean="0">
                <a:latin typeface="Courier New" panose="02070309020205020404" pitchFamily="49" charset="0"/>
                <a:cs typeface="Courier New" panose="02070309020205020404" pitchFamily="49" charset="0"/>
              </a:rPr>
              <a:t>myhome</a:t>
            </a: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079625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sort</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sort </a:t>
            </a:r>
            <a:r>
              <a:rPr lang="en-US" sz="3200" dirty="0" err="1" smtClean="0">
                <a:latin typeface="Courier New" panose="02070309020205020404" pitchFamily="49" charset="0"/>
                <a:cs typeface="Courier New" panose="02070309020205020404" pitchFamily="49" charset="0"/>
              </a:rPr>
              <a:t>keats</a:t>
            </a: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74272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Input Redirection</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sort &lt; </a:t>
            </a:r>
            <a:r>
              <a:rPr lang="en-US" sz="3200" dirty="0" err="1" smtClean="0">
                <a:latin typeface="Courier New" panose="02070309020205020404" pitchFamily="49" charset="0"/>
                <a:cs typeface="Courier New" panose="02070309020205020404" pitchFamily="49" charset="0"/>
              </a:rPr>
              <a:t>keats</a:t>
            </a: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49501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Input/Output</a:t>
            </a:r>
            <a:r>
              <a:rPr lang="en-US" sz="3200" dirty="0" smtClean="0"/>
              <a:t> Redirection</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sort &lt; </a:t>
            </a:r>
            <a:r>
              <a:rPr lang="en-US" sz="3200" dirty="0" err="1" smtClean="0">
                <a:latin typeface="Courier New" panose="02070309020205020404" pitchFamily="49" charset="0"/>
                <a:cs typeface="Courier New" panose="02070309020205020404" pitchFamily="49" charset="0"/>
              </a:rPr>
              <a:t>keats</a:t>
            </a:r>
            <a:r>
              <a:rPr lang="en-US" sz="3200" dirty="0" smtClean="0">
                <a:latin typeface="Courier New" panose="02070309020205020404" pitchFamily="49" charset="0"/>
                <a:cs typeface="Courier New" panose="02070309020205020404" pitchFamily="49" charset="0"/>
              </a:rPr>
              <a:t> &gt; sorted</a:t>
            </a:r>
          </a:p>
          <a:p>
            <a:pPr marL="0" indent="0">
              <a:buNone/>
            </a:pPr>
            <a:r>
              <a:rPr lang="en-US" sz="3200" dirty="0" smtClean="0">
                <a:latin typeface="Courier New" panose="02070309020205020404" pitchFamily="49" charset="0"/>
                <a:cs typeface="Courier New" panose="02070309020205020404" pitchFamily="49" charset="0"/>
              </a:rPr>
              <a:t>$ cat sorted</a:t>
            </a: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976907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Appending</a:t>
            </a:r>
            <a:endParaRPr lang="en-US" sz="3200" dirty="0"/>
          </a:p>
        </p:txBody>
      </p:sp>
      <p:sp>
        <p:nvSpPr>
          <p:cNvPr id="3" name="Content Placeholder 2"/>
          <p:cNvSpPr>
            <a:spLocks noGrp="1"/>
          </p:cNvSpPr>
          <p:nvPr>
            <p:ph idx="1"/>
          </p:nvPr>
        </p:nvSpPr>
        <p:spPr/>
        <p:txBody>
          <a:bodyPr/>
          <a:lstStyle/>
          <a:p>
            <a:pPr marL="0" indent="0">
              <a:buNone/>
            </a:pPr>
            <a:r>
              <a:rPr lang="en-US" sz="3200" dirty="0" smtClean="0">
                <a:latin typeface="Courier New" panose="02070309020205020404" pitchFamily="49" charset="0"/>
                <a:cs typeface="Courier New" panose="02070309020205020404" pitchFamily="49" charset="0"/>
              </a:rPr>
              <a:t>$ date &gt;&gt; </a:t>
            </a:r>
            <a:r>
              <a:rPr lang="en-US" sz="3200" dirty="0" err="1" smtClean="0">
                <a:latin typeface="Courier New" panose="02070309020205020404" pitchFamily="49" charset="0"/>
                <a:cs typeface="Courier New" panose="02070309020205020404" pitchFamily="49" charset="0"/>
              </a:rPr>
              <a:t>thedate</a:t>
            </a: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latin typeface="Courier New" panose="02070309020205020404" pitchFamily="49" charset="0"/>
                <a:cs typeface="Courier New" panose="02070309020205020404" pitchFamily="49" charset="0"/>
              </a:rPr>
              <a:t>$ cat </a:t>
            </a:r>
            <a:r>
              <a:rPr lang="en-US" sz="3200" dirty="0" err="1" smtClean="0">
                <a:latin typeface="Courier New" panose="02070309020205020404" pitchFamily="49" charset="0"/>
                <a:cs typeface="Courier New" panose="02070309020205020404" pitchFamily="49" charset="0"/>
              </a:rPr>
              <a:t>thedate</a:t>
            </a:r>
            <a:endParaRPr lang="en-US" sz="3200" dirty="0">
              <a:latin typeface="Courier New" panose="02070309020205020404" pitchFamily="49" charset="0"/>
              <a:cs typeface="Courier New" panose="02070309020205020404" pitchFamily="49" charset="0"/>
            </a:endParaRP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Useful for log files</a:t>
            </a:r>
          </a:p>
        </p:txBody>
      </p:sp>
    </p:spTree>
    <p:extLst>
      <p:ext uri="{BB962C8B-B14F-4D97-AF65-F5344CB8AC3E}">
        <p14:creationId xmlns:p14="http://schemas.microsoft.com/office/powerpoint/2010/main" val="404024996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grep</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grep</a:t>
            </a:r>
            <a:r>
              <a:rPr lang="en-US" sz="2800" dirty="0" smtClean="0">
                <a:latin typeface="Courier New" panose="02070309020205020404" pitchFamily="49" charset="0"/>
                <a:cs typeface="Courier New" panose="02070309020205020404" pitchFamily="49" charset="0"/>
              </a:rPr>
              <a:t> planet </a:t>
            </a:r>
            <a:r>
              <a:rPr lang="en-US" sz="2800" dirty="0" err="1" smtClean="0">
                <a:latin typeface="Courier New" panose="02070309020205020404" pitchFamily="49" charset="0"/>
                <a:cs typeface="Courier New" panose="02070309020205020404" pitchFamily="49" charset="0"/>
              </a:rPr>
              <a:t>keats</a:t>
            </a:r>
            <a:endParaRPr lang="en-US" sz="2800" dirty="0" smtClean="0">
              <a:latin typeface="Courier New" panose="02070309020205020404" pitchFamily="49" charset="0"/>
              <a:cs typeface="Courier New" panose="02070309020205020404" pitchFamily="49" charset="0"/>
            </a:endParaRPr>
          </a:p>
          <a:p>
            <a:pPr marL="0" indent="0">
              <a:buNone/>
            </a:pPr>
            <a:r>
              <a:rPr lang="en-US" sz="2800" dirty="0">
                <a:latin typeface="Courier New" panose="02070309020205020404" pitchFamily="49" charset="0"/>
                <a:cs typeface="Courier New" panose="02070309020205020404" pitchFamily="49" charset="0"/>
              </a:rPr>
              <a:t>When a new planet swims into his ken;</a:t>
            </a: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Find all lines containing “planet” in “</a:t>
            </a:r>
            <a:r>
              <a:rPr lang="en-US" sz="3200" dirty="0" err="1" smtClean="0">
                <a:cs typeface="Courier New" panose="02070309020205020404" pitchFamily="49" charset="0"/>
              </a:rPr>
              <a:t>keats</a:t>
            </a:r>
            <a:r>
              <a:rPr lang="en-US" sz="3200" dirty="0" smtClean="0">
                <a:cs typeface="Courier New" panose="02070309020205020404" pitchFamily="49" charset="0"/>
              </a:rPr>
              <a:t>”</a:t>
            </a:r>
          </a:p>
        </p:txBody>
      </p:sp>
    </p:spTree>
    <p:extLst>
      <p:ext uri="{BB962C8B-B14F-4D97-AF65-F5344CB8AC3E}">
        <p14:creationId xmlns:p14="http://schemas.microsoft.com/office/powerpoint/2010/main" val="129771347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Pipes</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cat </a:t>
            </a:r>
            <a:r>
              <a:rPr lang="en-US" sz="2800" dirty="0" err="1" smtClean="0">
                <a:latin typeface="Courier New" panose="02070309020205020404" pitchFamily="49" charset="0"/>
                <a:cs typeface="Courier New" panose="02070309020205020404" pitchFamily="49" charset="0"/>
              </a:rPr>
              <a:t>keats</a:t>
            </a:r>
            <a:endParaRPr lang="en-US" sz="2800" dirty="0" smtClean="0">
              <a:latin typeface="Courier New" panose="02070309020205020404" pitchFamily="49" charset="0"/>
              <a:cs typeface="Courier New" panose="02070309020205020404" pitchFamily="49" charset="0"/>
            </a:endParaRPr>
          </a:p>
          <a:p>
            <a:pPr marL="0" indent="0">
              <a:buNone/>
            </a:pPr>
            <a:r>
              <a:rPr lang="en-US" sz="2800" dirty="0" smtClean="0">
                <a:latin typeface="Courier New" panose="02070309020205020404" pitchFamily="49" charset="0"/>
                <a:cs typeface="Courier New" panose="02070309020205020404" pitchFamily="49" charset="0"/>
              </a:rPr>
              <a:t>$ cat </a:t>
            </a:r>
            <a:r>
              <a:rPr lang="en-US" sz="2800" dirty="0" err="1" smtClean="0">
                <a:latin typeface="Courier New" panose="02070309020205020404" pitchFamily="49" charset="0"/>
                <a:cs typeface="Courier New" panose="02070309020205020404" pitchFamily="49" charset="0"/>
              </a:rPr>
              <a:t>keats</a:t>
            </a:r>
            <a:r>
              <a:rPr lang="en-US" sz="2800" dirty="0" smtClean="0">
                <a:latin typeface="Courier New" panose="02070309020205020404" pitchFamily="49" charset="0"/>
                <a:cs typeface="Courier New" panose="02070309020205020404" pitchFamily="49" charset="0"/>
              </a:rPr>
              <a:t> | </a:t>
            </a:r>
            <a:r>
              <a:rPr lang="en-US" sz="2800" dirty="0" err="1" smtClean="0">
                <a:latin typeface="Courier New" panose="02070309020205020404" pitchFamily="49" charset="0"/>
                <a:cs typeface="Courier New" panose="02070309020205020404" pitchFamily="49" charset="0"/>
              </a:rPr>
              <a:t>grep</a:t>
            </a:r>
            <a:r>
              <a:rPr lang="en-US" sz="2800" dirty="0" smtClean="0">
                <a:latin typeface="Courier New" panose="02070309020205020404" pitchFamily="49" charset="0"/>
                <a:cs typeface="Courier New" panose="02070309020205020404" pitchFamily="49" charset="0"/>
              </a:rPr>
              <a:t> planet</a:t>
            </a:r>
          </a:p>
          <a:p>
            <a:pPr marL="0" indent="0">
              <a:buNone/>
            </a:pPr>
            <a:r>
              <a:rPr lang="en-US" sz="2800" dirty="0">
                <a:latin typeface="Courier New" panose="02070309020205020404" pitchFamily="49" charset="0"/>
                <a:cs typeface="Courier New" panose="02070309020205020404" pitchFamily="49" charset="0"/>
              </a:rPr>
              <a:t>When a new planet swims into his ken;</a:t>
            </a:r>
          </a:p>
          <a:p>
            <a:pPr marL="0" indent="0">
              <a:buNone/>
            </a:pPr>
            <a:endParaRPr lang="en-US" sz="3200" dirty="0" smtClean="0">
              <a:latin typeface="Courier New" panose="02070309020205020404" pitchFamily="49" charset="0"/>
              <a:cs typeface="Courier New" panose="02070309020205020404" pitchFamily="49" charset="0"/>
            </a:endParaRPr>
          </a:p>
          <a:p>
            <a:pPr marL="0" indent="0">
              <a:buNone/>
            </a:pPr>
            <a:r>
              <a:rPr lang="en-US" sz="3200" dirty="0" smtClean="0">
                <a:cs typeface="Courier New" panose="02070309020205020404" pitchFamily="49" charset="0"/>
              </a:rPr>
              <a:t>Pipes connect output from one command to the input of another command</a:t>
            </a:r>
          </a:p>
        </p:txBody>
      </p:sp>
    </p:spTree>
    <p:extLst>
      <p:ext uri="{BB962C8B-B14F-4D97-AF65-F5344CB8AC3E}">
        <p14:creationId xmlns:p14="http://schemas.microsoft.com/office/powerpoint/2010/main" val="106707998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Editing</a:t>
            </a:r>
            <a:endParaRPr lang="en-US" sz="3200" dirty="0"/>
          </a:p>
        </p:txBody>
      </p:sp>
      <p:sp>
        <p:nvSpPr>
          <p:cNvPr id="3" name="Content Placeholder 2"/>
          <p:cNvSpPr>
            <a:spLocks noGrp="1"/>
          </p:cNvSpPr>
          <p:nvPr>
            <p:ph idx="1"/>
          </p:nvPr>
        </p:nvSpPr>
        <p:spPr/>
        <p:txBody>
          <a:bodyPr/>
          <a:lstStyle/>
          <a:p>
            <a:pPr marL="0" indent="0">
              <a:buNone/>
            </a:pPr>
            <a:r>
              <a:rPr lang="en-US" sz="3200" dirty="0" smtClean="0">
                <a:cs typeface="Courier New" panose="02070309020205020404" pitchFamily="49" charset="0"/>
              </a:rPr>
              <a:t>No single obvious choice for editor</a:t>
            </a:r>
          </a:p>
          <a:p>
            <a:pPr marL="0" indent="0">
              <a:buNone/>
            </a:pPr>
            <a:endParaRPr lang="en-US" sz="3200" dirty="0" smtClean="0">
              <a:cs typeface="Courier New" panose="02070309020205020404" pitchFamily="49" charset="0"/>
            </a:endParaRPr>
          </a:p>
          <a:p>
            <a:r>
              <a:rPr lang="en-US" sz="3200" dirty="0">
                <a:cs typeface="Courier New" panose="02070309020205020404" pitchFamily="49" charset="0"/>
              </a:rPr>
              <a:t>v</a:t>
            </a:r>
            <a:r>
              <a:rPr lang="en-US" sz="3200" dirty="0" smtClean="0">
                <a:cs typeface="Courier New" panose="02070309020205020404" pitchFamily="49" charset="0"/>
              </a:rPr>
              <a:t>i – simple but difficult at first</a:t>
            </a:r>
          </a:p>
          <a:p>
            <a:r>
              <a:rPr lang="en-US" sz="3200" dirty="0" err="1">
                <a:cs typeface="Courier New" panose="02070309020205020404" pitchFamily="49" charset="0"/>
              </a:rPr>
              <a:t>e</a:t>
            </a:r>
            <a:r>
              <a:rPr lang="en-US" sz="3200" dirty="0" err="1" smtClean="0">
                <a:cs typeface="Courier New" panose="02070309020205020404" pitchFamily="49" charset="0"/>
              </a:rPr>
              <a:t>macs</a:t>
            </a:r>
            <a:r>
              <a:rPr lang="en-US" sz="3200" dirty="0" smtClean="0">
                <a:cs typeface="Courier New" panose="02070309020205020404" pitchFamily="49" charset="0"/>
              </a:rPr>
              <a:t> – powerful but complex</a:t>
            </a:r>
          </a:p>
          <a:p>
            <a:r>
              <a:rPr lang="en-US" sz="3200" dirty="0" err="1">
                <a:cs typeface="Courier New" panose="02070309020205020404" pitchFamily="49" charset="0"/>
              </a:rPr>
              <a:t>n</a:t>
            </a:r>
            <a:r>
              <a:rPr lang="en-US" sz="3200" dirty="0" err="1" smtClean="0">
                <a:cs typeface="Courier New" panose="02070309020205020404" pitchFamily="49" charset="0"/>
              </a:rPr>
              <a:t>ano</a:t>
            </a:r>
            <a:r>
              <a:rPr lang="en-US" sz="3200" dirty="0" smtClean="0">
                <a:cs typeface="Courier New" panose="02070309020205020404" pitchFamily="49" charset="0"/>
              </a:rPr>
              <a:t> – simple but not really standard</a:t>
            </a:r>
          </a:p>
        </p:txBody>
      </p:sp>
    </p:spTree>
    <p:extLst>
      <p:ext uri="{BB962C8B-B14F-4D97-AF65-F5344CB8AC3E}">
        <p14:creationId xmlns:p14="http://schemas.microsoft.com/office/powerpoint/2010/main" val="90674861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nano</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nano</a:t>
            </a: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keats</a:t>
            </a:r>
            <a:endParaRPr lang="en-US" sz="2800" dirty="0" smtClean="0">
              <a:latin typeface="Courier New" panose="02070309020205020404" pitchFamily="49" charset="0"/>
              <a:cs typeface="Courier New" panose="02070309020205020404" pitchFamily="49" charset="0"/>
            </a:endParaRPr>
          </a:p>
          <a:p>
            <a:pPr marL="0" indent="0">
              <a:buNone/>
            </a:pPr>
            <a:endParaRPr lang="en-US" sz="2800" dirty="0" smtClean="0">
              <a:latin typeface="Courier New" panose="02070309020205020404" pitchFamily="49" charset="0"/>
              <a:cs typeface="Courier New" panose="02070309020205020404" pitchFamily="49" charset="0"/>
            </a:endParaRPr>
          </a:p>
          <a:p>
            <a:pPr marL="0" indent="0">
              <a:buNone/>
            </a:pPr>
            <a:r>
              <a:rPr lang="en-US" sz="2800" dirty="0" smtClean="0">
                <a:cs typeface="Courier New" panose="02070309020205020404" pitchFamily="49" charset="0"/>
              </a:rPr>
              <a:t>“^” means “hold down control”</a:t>
            </a:r>
          </a:p>
          <a:p>
            <a:pPr marL="0" indent="0">
              <a:buNone/>
            </a:pPr>
            <a:r>
              <a:rPr lang="en-US" sz="2800" dirty="0" smtClean="0">
                <a:cs typeface="Courier New" panose="02070309020205020404" pitchFamily="49" charset="0"/>
              </a:rPr>
              <a:t>^a : go to beginning of line</a:t>
            </a:r>
          </a:p>
          <a:p>
            <a:pPr marL="0" indent="0">
              <a:buNone/>
            </a:pPr>
            <a:r>
              <a:rPr lang="en-US" sz="2800" dirty="0" smtClean="0">
                <a:cs typeface="Courier New" panose="02070309020205020404" pitchFamily="49" charset="0"/>
              </a:rPr>
              <a:t>^e : go to end of line</a:t>
            </a:r>
          </a:p>
          <a:p>
            <a:pPr marL="0" indent="0">
              <a:buNone/>
            </a:pPr>
            <a:r>
              <a:rPr lang="en-US" sz="2800" dirty="0" smtClean="0">
                <a:cs typeface="Courier New" panose="02070309020205020404" pitchFamily="49" charset="0"/>
              </a:rPr>
              <a:t>^k: delete line</a:t>
            </a:r>
          </a:p>
          <a:p>
            <a:pPr marL="0" indent="0">
              <a:buNone/>
            </a:pPr>
            <a:r>
              <a:rPr lang="en-US" sz="2800" dirty="0" smtClean="0">
                <a:cs typeface="Courier New" panose="02070309020205020404" pitchFamily="49" charset="0"/>
              </a:rPr>
              <a:t>^o: save file</a:t>
            </a:r>
          </a:p>
          <a:p>
            <a:pPr marL="0" indent="0">
              <a:buNone/>
            </a:pPr>
            <a:r>
              <a:rPr lang="en-US" sz="2800" dirty="0" smtClean="0">
                <a:cs typeface="Courier New" panose="02070309020205020404" pitchFamily="49" charset="0"/>
              </a:rPr>
              <a:t>^x: exit</a:t>
            </a:r>
          </a:p>
          <a:p>
            <a:pPr marL="0" indent="0">
              <a:buNone/>
            </a:pPr>
            <a:endParaRPr lang="en-US" sz="3200" dirty="0">
              <a:cs typeface="Courier New" panose="02070309020205020404" pitchFamily="49" charset="0"/>
            </a:endParaRPr>
          </a:p>
        </p:txBody>
      </p:sp>
    </p:spTree>
    <p:extLst>
      <p:ext uri="{BB962C8B-B14F-4D97-AF65-F5344CB8AC3E}">
        <p14:creationId xmlns:p14="http://schemas.microsoft.com/office/powerpoint/2010/main" val="197062941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less</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less /</a:t>
            </a:r>
            <a:r>
              <a:rPr lang="en-US" sz="2800" dirty="0" err="1" smtClean="0">
                <a:latin typeface="Courier New" panose="02070309020205020404" pitchFamily="49" charset="0"/>
                <a:cs typeface="Courier New" panose="02070309020205020404" pitchFamily="49" charset="0"/>
              </a:rPr>
              <a:t>var</a:t>
            </a:r>
            <a:r>
              <a:rPr lang="en-US" sz="2800" dirty="0" smtClean="0">
                <a:latin typeface="Courier New" panose="02070309020205020404" pitchFamily="49" charset="0"/>
                <a:cs typeface="Courier New" panose="02070309020205020404" pitchFamily="49" charset="0"/>
              </a:rPr>
              <a:t>/log/messages</a:t>
            </a:r>
          </a:p>
          <a:p>
            <a:pPr marL="0" indent="0">
              <a:buNone/>
            </a:pPr>
            <a:endParaRPr lang="en-US" sz="2800" dirty="0" smtClean="0">
              <a:latin typeface="Courier New" panose="02070309020205020404" pitchFamily="49" charset="0"/>
              <a:cs typeface="Courier New" panose="02070309020205020404" pitchFamily="49" charset="0"/>
            </a:endParaRPr>
          </a:p>
          <a:p>
            <a:r>
              <a:rPr lang="en-US" sz="3200" dirty="0" smtClean="0">
                <a:cs typeface="Courier New" panose="02070309020205020404" pitchFamily="49" charset="0"/>
              </a:rPr>
              <a:t>Used to read (not edit) files</a:t>
            </a:r>
          </a:p>
          <a:p>
            <a:r>
              <a:rPr lang="en-US" sz="3200" dirty="0" smtClean="0">
                <a:cs typeface="Courier New" panose="02070309020205020404" pitchFamily="49" charset="0"/>
              </a:rPr>
              <a:t>Very useful command</a:t>
            </a:r>
            <a:endParaRPr lang="en-US" sz="3200" dirty="0">
              <a:cs typeface="Courier New" panose="02070309020205020404" pitchFamily="49" charset="0"/>
            </a:endParaRPr>
          </a:p>
        </p:txBody>
      </p:sp>
    </p:spTree>
    <p:extLst>
      <p:ext uri="{BB962C8B-B14F-4D97-AF65-F5344CB8AC3E}">
        <p14:creationId xmlns:p14="http://schemas.microsoft.com/office/powerpoint/2010/main" val="2722789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Introduction</a:t>
            </a:r>
            <a:endParaRPr lang="en-US" sz="3200" dirty="0"/>
          </a:p>
        </p:txBody>
      </p:sp>
      <p:sp>
        <p:nvSpPr>
          <p:cNvPr id="3" name="Content Placeholder 2"/>
          <p:cNvSpPr>
            <a:spLocks noGrp="1"/>
          </p:cNvSpPr>
          <p:nvPr>
            <p:ph idx="1"/>
          </p:nvPr>
        </p:nvSpPr>
        <p:spPr>
          <a:xfrm>
            <a:off x="1524000" y="1600200"/>
            <a:ext cx="6096000" cy="3886200"/>
          </a:xfrm>
        </p:spPr>
        <p:txBody>
          <a:bodyPr/>
          <a:lstStyle/>
          <a:p>
            <a:pPr marL="0" indent="0" algn="ctr">
              <a:buNone/>
            </a:pPr>
            <a:endParaRPr lang="en-US" sz="3200" dirty="0" smtClean="0"/>
          </a:p>
          <a:p>
            <a:pPr marL="0" indent="0" algn="ctr">
              <a:buNone/>
            </a:pPr>
            <a:r>
              <a:rPr lang="en-US" sz="3200" dirty="0" smtClean="0"/>
              <a:t>What is Linux?</a:t>
            </a:r>
          </a:p>
          <a:p>
            <a:pPr marL="0" indent="0" algn="ctr">
              <a:buNone/>
            </a:pPr>
            <a:endParaRPr lang="en-US" sz="3200" dirty="0"/>
          </a:p>
          <a:p>
            <a:pPr marL="0" indent="0" algn="ctr">
              <a:buNone/>
            </a:pPr>
            <a:r>
              <a:rPr lang="en-US" sz="3200" dirty="0" smtClean="0"/>
              <a:t>Linux is an operating system.</a:t>
            </a:r>
          </a:p>
        </p:txBody>
      </p:sp>
    </p:spTree>
    <p:extLst>
      <p:ext uri="{BB962C8B-B14F-4D97-AF65-F5344CB8AC3E}">
        <p14:creationId xmlns:p14="http://schemas.microsoft.com/office/powerpoint/2010/main" val="2375296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less</a:t>
            </a:r>
            <a:endParaRPr lang="en-US" sz="3200" dirty="0"/>
          </a:p>
        </p:txBody>
      </p:sp>
      <p:sp>
        <p:nvSpPr>
          <p:cNvPr id="3" name="Content Placeholder 2"/>
          <p:cNvSpPr>
            <a:spLocks noGrp="1"/>
          </p:cNvSpPr>
          <p:nvPr>
            <p:ph idx="1"/>
          </p:nvPr>
        </p:nvSpPr>
        <p:spPr/>
        <p:txBody>
          <a:bodyPr/>
          <a:lstStyle/>
          <a:p>
            <a:pPr marL="0" indent="0">
              <a:buNone/>
            </a:pPr>
            <a:r>
              <a:rPr lang="en-US" sz="2800" dirty="0" smtClean="0">
                <a:cs typeface="Courier New" panose="02070309020205020404" pitchFamily="49" charset="0"/>
              </a:rPr>
              <a:t>[space] : next page</a:t>
            </a:r>
          </a:p>
          <a:p>
            <a:pPr marL="0" indent="0">
              <a:buNone/>
            </a:pPr>
            <a:r>
              <a:rPr lang="en-US" sz="2800" dirty="0" smtClean="0">
                <a:cs typeface="Courier New" panose="02070309020205020404" pitchFamily="49" charset="0"/>
              </a:rPr>
              <a:t>b : previous page</a:t>
            </a:r>
          </a:p>
          <a:p>
            <a:pPr marL="0" indent="0">
              <a:buNone/>
            </a:pPr>
            <a:r>
              <a:rPr lang="en-US" sz="2800" dirty="0">
                <a:cs typeface="Courier New" panose="02070309020205020404" pitchFamily="49" charset="0"/>
              </a:rPr>
              <a:t>g</a:t>
            </a:r>
            <a:r>
              <a:rPr lang="en-US" sz="2800" dirty="0" smtClean="0">
                <a:cs typeface="Courier New" panose="02070309020205020404" pitchFamily="49" charset="0"/>
              </a:rPr>
              <a:t> : go to end of file</a:t>
            </a:r>
          </a:p>
          <a:p>
            <a:pPr marL="0" indent="0">
              <a:buNone/>
            </a:pPr>
            <a:r>
              <a:rPr lang="en-US" sz="2800" dirty="0" smtClean="0">
                <a:cs typeface="Courier New" panose="02070309020205020404" pitchFamily="49" charset="0"/>
              </a:rPr>
              <a:t>^g : display location in file</a:t>
            </a:r>
          </a:p>
          <a:p>
            <a:pPr marL="0" indent="0">
              <a:buNone/>
            </a:pPr>
            <a:endParaRPr lang="en-US" sz="2800" dirty="0" smtClean="0">
              <a:cs typeface="Courier New" panose="02070309020205020404" pitchFamily="49" charset="0"/>
            </a:endParaRPr>
          </a:p>
          <a:p>
            <a:pPr marL="0" indent="0">
              <a:buNone/>
            </a:pPr>
            <a:r>
              <a:rPr lang="en-US" sz="2800" dirty="0" smtClean="0">
                <a:cs typeface="Courier New" panose="02070309020205020404" pitchFamily="49" charset="0"/>
              </a:rPr>
              <a:t>/ : search</a:t>
            </a:r>
          </a:p>
          <a:p>
            <a:pPr marL="0" indent="0">
              <a:buNone/>
            </a:pPr>
            <a:r>
              <a:rPr lang="en-US" sz="2800" dirty="0" smtClean="0">
                <a:cs typeface="Courier New" panose="02070309020205020404" pitchFamily="49" charset="0"/>
              </a:rPr>
              <a:t>n: repeat search</a:t>
            </a:r>
          </a:p>
        </p:txBody>
      </p:sp>
    </p:spTree>
    <p:extLst>
      <p:ext uri="{BB962C8B-B14F-4D97-AF65-F5344CB8AC3E}">
        <p14:creationId xmlns:p14="http://schemas.microsoft.com/office/powerpoint/2010/main" val="411143244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sleep</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sleep 5</a:t>
            </a:r>
          </a:p>
          <a:p>
            <a:pPr marL="0" indent="0">
              <a:buNone/>
            </a:pPr>
            <a:endParaRPr lang="en-US" sz="2800" dirty="0" smtClean="0">
              <a:latin typeface="Courier New" panose="02070309020205020404" pitchFamily="49" charset="0"/>
              <a:cs typeface="Courier New" panose="02070309020205020404" pitchFamily="49" charset="0"/>
            </a:endParaRPr>
          </a:p>
          <a:p>
            <a:pPr marL="0" indent="0">
              <a:buNone/>
            </a:pPr>
            <a:endParaRPr lang="en-US" sz="2800" dirty="0" smtClean="0">
              <a:latin typeface="Courier New" panose="02070309020205020404" pitchFamily="49" charset="0"/>
              <a:cs typeface="Courier New" panose="02070309020205020404" pitchFamily="49" charset="0"/>
            </a:endParaRPr>
          </a:p>
          <a:p>
            <a:r>
              <a:rPr lang="en-US" sz="3200" dirty="0" smtClean="0">
                <a:cs typeface="Courier New" panose="02070309020205020404" pitchFamily="49" charset="0"/>
              </a:rPr>
              <a:t>More useful than it seems</a:t>
            </a:r>
            <a:endParaRPr lang="en-US" sz="3200" dirty="0">
              <a:cs typeface="Courier New" panose="02070309020205020404" pitchFamily="49" charset="0"/>
            </a:endParaRPr>
          </a:p>
        </p:txBody>
      </p:sp>
    </p:spTree>
    <p:extLst>
      <p:ext uri="{BB962C8B-B14F-4D97-AF65-F5344CB8AC3E}">
        <p14:creationId xmlns:p14="http://schemas.microsoft.com/office/powerpoint/2010/main" val="53983591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echo</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echo hi</a:t>
            </a:r>
          </a:p>
          <a:p>
            <a:pPr marL="0" indent="0">
              <a:buNone/>
            </a:pPr>
            <a:r>
              <a:rPr lang="en-US" sz="2800" dirty="0" smtClean="0">
                <a:latin typeface="Courier New" panose="02070309020205020404" pitchFamily="49" charset="0"/>
                <a:cs typeface="Courier New" panose="02070309020205020404" pitchFamily="49" charset="0"/>
              </a:rPr>
              <a:t>hi</a:t>
            </a:r>
          </a:p>
          <a:p>
            <a:pPr marL="0" indent="0">
              <a:buNone/>
            </a:pPr>
            <a:endParaRPr lang="en-US" sz="2800" dirty="0" smtClean="0">
              <a:latin typeface="Courier New" panose="02070309020205020404" pitchFamily="49" charset="0"/>
              <a:cs typeface="Courier New" panose="02070309020205020404" pitchFamily="49" charset="0"/>
            </a:endParaRPr>
          </a:p>
          <a:p>
            <a:r>
              <a:rPr lang="en-US" sz="3200" dirty="0" smtClean="0">
                <a:cs typeface="Courier New" panose="02070309020205020404" pitchFamily="49" charset="0"/>
              </a:rPr>
              <a:t>More useful than it seems</a:t>
            </a:r>
            <a:endParaRPr lang="en-US" sz="3200" dirty="0">
              <a:cs typeface="Courier New" panose="02070309020205020404" pitchFamily="49" charset="0"/>
            </a:endParaRPr>
          </a:p>
        </p:txBody>
      </p:sp>
    </p:spTree>
    <p:extLst>
      <p:ext uri="{BB962C8B-B14F-4D97-AF65-F5344CB8AC3E}">
        <p14:creationId xmlns:p14="http://schemas.microsoft.com/office/powerpoint/2010/main" val="187419741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Multiple Commands</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sleep 5; echo hi</a:t>
            </a:r>
          </a:p>
          <a:p>
            <a:pPr marL="0" indent="0">
              <a:buNone/>
            </a:pPr>
            <a:r>
              <a:rPr lang="en-US" sz="2800" dirty="0" smtClean="0">
                <a:latin typeface="Courier New" panose="02070309020205020404" pitchFamily="49" charset="0"/>
                <a:cs typeface="Courier New" panose="02070309020205020404" pitchFamily="49" charset="0"/>
              </a:rPr>
              <a:t>hi</a:t>
            </a:r>
          </a:p>
          <a:p>
            <a:pPr marL="0" indent="0">
              <a:buNone/>
            </a:pPr>
            <a:endParaRPr lang="en-US" sz="2800" dirty="0" smtClean="0">
              <a:latin typeface="Courier New" panose="02070309020205020404" pitchFamily="49" charset="0"/>
              <a:cs typeface="Courier New" panose="02070309020205020404" pitchFamily="49" charset="0"/>
            </a:endParaRPr>
          </a:p>
          <a:p>
            <a:r>
              <a:rPr lang="en-US" sz="3200" dirty="0" smtClean="0">
                <a:cs typeface="Courier New" panose="02070309020205020404" pitchFamily="49" charset="0"/>
              </a:rPr>
              <a:t>Use ; to separate commands</a:t>
            </a:r>
            <a:endParaRPr lang="en-US" sz="3200" dirty="0">
              <a:cs typeface="Courier New" panose="02070309020205020404" pitchFamily="49" charset="0"/>
            </a:endParaRPr>
          </a:p>
        </p:txBody>
      </p:sp>
    </p:spTree>
    <p:extLst>
      <p:ext uri="{BB962C8B-B14F-4D97-AF65-F5344CB8AC3E}">
        <p14:creationId xmlns:p14="http://schemas.microsoft.com/office/powerpoint/2010/main" val="198483656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Job Control</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sleep 600</a:t>
            </a:r>
          </a:p>
          <a:p>
            <a:pPr marL="0" indent="0">
              <a:buNone/>
            </a:pPr>
            <a:r>
              <a:rPr lang="en-US" sz="2800" dirty="0" smtClean="0">
                <a:latin typeface="Courier New" panose="02070309020205020404" pitchFamily="49" charset="0"/>
                <a:cs typeface="Courier New" panose="02070309020205020404" pitchFamily="49" charset="0"/>
              </a:rPr>
              <a:t>^c</a:t>
            </a:r>
          </a:p>
          <a:p>
            <a:pPr marL="0" indent="0">
              <a:buNone/>
            </a:pPr>
            <a:r>
              <a:rPr lang="en-US" sz="2800" dirty="0" smtClean="0">
                <a:latin typeface="Courier New" panose="02070309020205020404" pitchFamily="49" charset="0"/>
                <a:cs typeface="Courier New" panose="02070309020205020404" pitchFamily="49" charset="0"/>
              </a:rPr>
              <a:t>$</a:t>
            </a:r>
          </a:p>
          <a:p>
            <a:pPr marL="0" indent="0">
              <a:buNone/>
            </a:pPr>
            <a:endParaRPr lang="en-US" sz="2800" dirty="0">
              <a:latin typeface="Courier New" panose="02070309020205020404" pitchFamily="49" charset="0"/>
              <a:cs typeface="Courier New" panose="02070309020205020404" pitchFamily="49" charset="0"/>
            </a:endParaRPr>
          </a:p>
          <a:p>
            <a:r>
              <a:rPr lang="en-US" sz="2800" dirty="0" smtClean="0">
                <a:cs typeface="Courier New" panose="02070309020205020404" pitchFamily="49" charset="0"/>
              </a:rPr>
              <a:t>Use control-c to stop a running command</a:t>
            </a:r>
          </a:p>
        </p:txBody>
      </p:sp>
    </p:spTree>
    <p:extLst>
      <p:ext uri="{BB962C8B-B14F-4D97-AF65-F5344CB8AC3E}">
        <p14:creationId xmlns:p14="http://schemas.microsoft.com/office/powerpoint/2010/main" val="361557452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Job Control</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sleep 600; echo hi</a:t>
            </a:r>
          </a:p>
          <a:p>
            <a:pPr marL="0" indent="0">
              <a:buNone/>
            </a:pPr>
            <a:r>
              <a:rPr lang="en-US" sz="2800" dirty="0" smtClean="0">
                <a:latin typeface="Courier New" panose="02070309020205020404" pitchFamily="49" charset="0"/>
                <a:cs typeface="Courier New" panose="02070309020205020404" pitchFamily="49" charset="0"/>
              </a:rPr>
              <a:t>^c</a:t>
            </a:r>
          </a:p>
          <a:p>
            <a:pPr marL="0" indent="0">
              <a:buNone/>
            </a:pPr>
            <a:endParaRPr lang="en-US" sz="2800" dirty="0" smtClean="0">
              <a:latin typeface="Courier New" panose="02070309020205020404" pitchFamily="49" charset="0"/>
              <a:cs typeface="Courier New" panose="02070309020205020404" pitchFamily="49" charset="0"/>
            </a:endParaRPr>
          </a:p>
          <a:p>
            <a:pPr marL="0" indent="0">
              <a:buNone/>
            </a:pPr>
            <a:endParaRPr lang="en-US" sz="2800" dirty="0">
              <a:latin typeface="Courier New" panose="02070309020205020404" pitchFamily="49" charset="0"/>
              <a:cs typeface="Courier New" panose="02070309020205020404" pitchFamily="49" charset="0"/>
            </a:endParaRPr>
          </a:p>
          <a:p>
            <a:pPr marL="0" indent="0">
              <a:buNone/>
            </a:pPr>
            <a:r>
              <a:rPr lang="en-US" sz="2800" dirty="0" smtClean="0">
                <a:cs typeface="Courier New" panose="02070309020205020404" pitchFamily="49" charset="0"/>
              </a:rPr>
              <a:t>What happened?  Why?</a:t>
            </a:r>
          </a:p>
        </p:txBody>
      </p:sp>
    </p:spTree>
    <p:extLst>
      <p:ext uri="{BB962C8B-B14F-4D97-AF65-F5344CB8AC3E}">
        <p14:creationId xmlns:p14="http://schemas.microsoft.com/office/powerpoint/2010/main" val="220615016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exit</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exit</a:t>
            </a:r>
          </a:p>
          <a:p>
            <a:pPr marL="0" indent="0">
              <a:buNone/>
            </a:pPr>
            <a:endParaRPr lang="en-US" sz="2800" dirty="0" smtClean="0">
              <a:latin typeface="Courier New" panose="02070309020205020404" pitchFamily="49" charset="0"/>
              <a:cs typeface="Courier New" panose="02070309020205020404" pitchFamily="49" charset="0"/>
            </a:endParaRPr>
          </a:p>
          <a:p>
            <a:r>
              <a:rPr lang="en-US" sz="3200" dirty="0" smtClean="0">
                <a:cs typeface="Courier New" panose="02070309020205020404" pitchFamily="49" charset="0"/>
              </a:rPr>
              <a:t>Logs out</a:t>
            </a:r>
          </a:p>
          <a:p>
            <a:r>
              <a:rPr lang="en-US" sz="3200" dirty="0" smtClean="0">
                <a:cs typeface="Courier New" panose="02070309020205020404" pitchFamily="49" charset="0"/>
              </a:rPr>
              <a:t>There are other ways of logging out</a:t>
            </a:r>
          </a:p>
          <a:p>
            <a:endParaRPr lang="en-US" sz="3200" dirty="0" smtClean="0">
              <a:cs typeface="Courier New" panose="02070309020205020404" pitchFamily="49" charset="0"/>
            </a:endParaRP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logout</a:t>
            </a:r>
            <a:endParaRPr lang="en-US" sz="2800" dirty="0">
              <a:latin typeface="Courier New" panose="02070309020205020404" pitchFamily="49" charset="0"/>
              <a:cs typeface="Courier New" panose="02070309020205020404" pitchFamily="49" charset="0"/>
            </a:endParaRP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^d</a:t>
            </a:r>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889747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ps</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ps</a:t>
            </a:r>
            <a:endParaRPr lang="en-US" sz="2800" dirty="0" smtClean="0">
              <a:latin typeface="Courier New" panose="02070309020205020404" pitchFamily="49" charset="0"/>
              <a:cs typeface="Courier New" panose="02070309020205020404" pitchFamily="49" charset="0"/>
            </a:endParaRPr>
          </a:p>
          <a:p>
            <a:pPr marL="0" indent="0">
              <a:buNone/>
            </a:pPr>
            <a:endParaRPr lang="en-US" sz="2800" dirty="0" smtClean="0">
              <a:latin typeface="Courier New" panose="02070309020205020404" pitchFamily="49" charset="0"/>
              <a:cs typeface="Courier New" panose="02070309020205020404" pitchFamily="49" charset="0"/>
            </a:endParaRPr>
          </a:p>
          <a:p>
            <a:r>
              <a:rPr lang="en-US" sz="3200" dirty="0" smtClean="0">
                <a:cs typeface="Courier New" panose="02070309020205020404" pitchFamily="49" charset="0"/>
              </a:rPr>
              <a:t>Lists the processes you have running in this session</a:t>
            </a:r>
            <a:endParaRPr lang="en-US" sz="3200" dirty="0">
              <a:cs typeface="Courier New" panose="02070309020205020404" pitchFamily="49" charset="0"/>
            </a:endParaRPr>
          </a:p>
        </p:txBody>
      </p:sp>
    </p:spTree>
    <p:extLst>
      <p:ext uri="{BB962C8B-B14F-4D97-AF65-F5344CB8AC3E}">
        <p14:creationId xmlns:p14="http://schemas.microsoft.com/office/powerpoint/2010/main" val="102682596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ps</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ps</a:t>
            </a:r>
            <a:r>
              <a:rPr lang="en-US" sz="2800" dirty="0" smtClean="0">
                <a:latin typeface="Courier New" panose="02070309020205020404" pitchFamily="49" charset="0"/>
                <a:cs typeface="Courier New" panose="02070309020205020404" pitchFamily="49" charset="0"/>
              </a:rPr>
              <a:t> -e</a:t>
            </a:r>
          </a:p>
          <a:p>
            <a:pPr marL="0" indent="0">
              <a:buNone/>
            </a:pPr>
            <a:endParaRPr lang="en-US" sz="2800" dirty="0" smtClean="0">
              <a:latin typeface="Courier New" panose="02070309020205020404" pitchFamily="49" charset="0"/>
              <a:cs typeface="Courier New" panose="02070309020205020404" pitchFamily="49" charset="0"/>
            </a:endParaRPr>
          </a:p>
          <a:p>
            <a:r>
              <a:rPr lang="en-US" sz="3200" dirty="0" smtClean="0">
                <a:cs typeface="Courier New" panose="02070309020205020404" pitchFamily="49" charset="0"/>
              </a:rPr>
              <a:t>List every process</a:t>
            </a:r>
            <a:endParaRPr lang="en-US" sz="3200" dirty="0">
              <a:cs typeface="Courier New" panose="02070309020205020404" pitchFamily="49" charset="0"/>
            </a:endParaRPr>
          </a:p>
        </p:txBody>
      </p:sp>
    </p:spTree>
    <p:extLst>
      <p:ext uri="{BB962C8B-B14F-4D97-AF65-F5344CB8AC3E}">
        <p14:creationId xmlns:p14="http://schemas.microsoft.com/office/powerpoint/2010/main" val="356366090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t>ps</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a:t>
            </a:r>
            <a:r>
              <a:rPr lang="en-US" sz="2800" dirty="0" err="1" smtClean="0">
                <a:latin typeface="Courier New" panose="02070309020205020404" pitchFamily="49" charset="0"/>
                <a:cs typeface="Courier New" panose="02070309020205020404" pitchFamily="49" charset="0"/>
              </a:rPr>
              <a:t>ps</a:t>
            </a:r>
            <a:r>
              <a:rPr lang="en-US" sz="2800" dirty="0" smtClean="0">
                <a:latin typeface="Courier New" panose="02070309020205020404" pitchFamily="49" charset="0"/>
                <a:cs typeface="Courier New" panose="02070309020205020404" pitchFamily="49" charset="0"/>
              </a:rPr>
              <a:t> -aux</a:t>
            </a:r>
          </a:p>
          <a:p>
            <a:pPr marL="0" indent="0">
              <a:buNone/>
            </a:pPr>
            <a:endParaRPr lang="en-US" sz="2800" dirty="0" smtClean="0">
              <a:latin typeface="Courier New" panose="02070309020205020404" pitchFamily="49" charset="0"/>
              <a:cs typeface="Courier New" panose="02070309020205020404" pitchFamily="49" charset="0"/>
            </a:endParaRPr>
          </a:p>
          <a:p>
            <a:r>
              <a:rPr lang="en-US" sz="3200" dirty="0" smtClean="0">
                <a:cs typeface="Courier New" panose="02070309020205020404" pitchFamily="49" charset="0"/>
              </a:rPr>
              <a:t>List every process with a lot more information</a:t>
            </a:r>
          </a:p>
          <a:p>
            <a:r>
              <a:rPr lang="en-US" sz="3200" dirty="0" smtClean="0">
                <a:cs typeface="Courier New" panose="02070309020205020404" pitchFamily="49" charset="0"/>
              </a:rPr>
              <a:t>Flags for </a:t>
            </a:r>
            <a:r>
              <a:rPr lang="en-US" sz="3200" dirty="0" err="1" smtClean="0">
                <a:cs typeface="Courier New" panose="02070309020205020404" pitchFamily="49" charset="0"/>
              </a:rPr>
              <a:t>ps</a:t>
            </a:r>
            <a:r>
              <a:rPr lang="en-US" sz="3200" dirty="0" smtClean="0">
                <a:cs typeface="Courier New" panose="02070309020205020404" pitchFamily="49" charset="0"/>
              </a:rPr>
              <a:t> are numerous and inconsistent</a:t>
            </a:r>
            <a:endParaRPr lang="en-US" sz="3200" dirty="0">
              <a:cs typeface="Courier New" panose="02070309020205020404" pitchFamily="49" charset="0"/>
            </a:endParaRPr>
          </a:p>
        </p:txBody>
      </p:sp>
    </p:spTree>
    <p:extLst>
      <p:ext uri="{BB962C8B-B14F-4D97-AF65-F5344CB8AC3E}">
        <p14:creationId xmlns:p14="http://schemas.microsoft.com/office/powerpoint/2010/main" val="823212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Introduction</a:t>
            </a:r>
            <a:endParaRPr lang="en-US" sz="3200" dirty="0"/>
          </a:p>
        </p:txBody>
      </p:sp>
      <p:sp>
        <p:nvSpPr>
          <p:cNvPr id="3" name="Content Placeholder 2"/>
          <p:cNvSpPr>
            <a:spLocks noGrp="1"/>
          </p:cNvSpPr>
          <p:nvPr>
            <p:ph idx="1"/>
          </p:nvPr>
        </p:nvSpPr>
        <p:spPr>
          <a:xfrm>
            <a:off x="1524000" y="1600200"/>
            <a:ext cx="6096000" cy="3886200"/>
          </a:xfrm>
        </p:spPr>
        <p:txBody>
          <a:bodyPr/>
          <a:lstStyle/>
          <a:p>
            <a:pPr marL="0" indent="0" algn="ctr">
              <a:buNone/>
            </a:pPr>
            <a:endParaRPr lang="en-US" sz="3200" dirty="0" smtClean="0"/>
          </a:p>
          <a:p>
            <a:pPr marL="0" indent="0" algn="ctr">
              <a:buNone/>
            </a:pPr>
            <a:r>
              <a:rPr lang="en-US" sz="3200" dirty="0" smtClean="0"/>
              <a:t>What is an operating system?</a:t>
            </a:r>
          </a:p>
          <a:p>
            <a:pPr marL="0" indent="0" algn="ctr">
              <a:buNone/>
            </a:pPr>
            <a:endParaRPr lang="en-US" sz="3200" dirty="0"/>
          </a:p>
        </p:txBody>
      </p:sp>
    </p:spTree>
    <p:extLst>
      <p:ext uri="{BB962C8B-B14F-4D97-AF65-F5344CB8AC3E}">
        <p14:creationId xmlns:p14="http://schemas.microsoft.com/office/powerpoint/2010/main" val="72965045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top</a:t>
            </a:r>
            <a:endParaRPr lang="en-US" sz="3200" dirty="0"/>
          </a:p>
        </p:txBody>
      </p:sp>
      <p:sp>
        <p:nvSpPr>
          <p:cNvPr id="3" name="Content Placeholder 2"/>
          <p:cNvSpPr>
            <a:spLocks noGrp="1"/>
          </p:cNvSpPr>
          <p:nvPr>
            <p:ph idx="1"/>
          </p:nvPr>
        </p:nvSpPr>
        <p:spPr/>
        <p:txBody>
          <a:bodyPr/>
          <a:lstStyle/>
          <a:p>
            <a:pPr marL="0" indent="0">
              <a:buNone/>
            </a:pPr>
            <a:r>
              <a:rPr lang="en-US" sz="2800" dirty="0" smtClean="0">
                <a:latin typeface="Courier New" panose="02070309020205020404" pitchFamily="49" charset="0"/>
                <a:cs typeface="Courier New" panose="02070309020205020404" pitchFamily="49" charset="0"/>
              </a:rPr>
              <a:t>$ top</a:t>
            </a:r>
          </a:p>
          <a:p>
            <a:pPr marL="0" indent="0">
              <a:buNone/>
            </a:pPr>
            <a:endParaRPr lang="en-US" sz="2800" dirty="0" smtClean="0">
              <a:latin typeface="Courier New" panose="02070309020205020404" pitchFamily="49" charset="0"/>
              <a:cs typeface="Courier New" panose="02070309020205020404" pitchFamily="49" charset="0"/>
            </a:endParaRPr>
          </a:p>
          <a:p>
            <a:r>
              <a:rPr lang="en-US" sz="3200" dirty="0" smtClean="0">
                <a:cs typeface="Courier New" panose="02070309020205020404" pitchFamily="49" charset="0"/>
              </a:rPr>
              <a:t>Lists running processes</a:t>
            </a:r>
          </a:p>
          <a:p>
            <a:r>
              <a:rPr lang="en-US" sz="3200" dirty="0" smtClean="0">
                <a:cs typeface="Courier New" panose="02070309020205020404" pitchFamily="49" charset="0"/>
              </a:rPr>
              <a:t>Updates every 3 seconds</a:t>
            </a:r>
          </a:p>
          <a:p>
            <a:r>
              <a:rPr lang="en-US" sz="3200" dirty="0" smtClean="0">
                <a:cs typeface="Courier New" panose="02070309020205020404" pitchFamily="49" charset="0"/>
              </a:rPr>
              <a:t>Many options to change display</a:t>
            </a:r>
          </a:p>
          <a:p>
            <a:r>
              <a:rPr lang="en-US" sz="3200" dirty="0" smtClean="0">
                <a:cs typeface="Courier New" panose="02070309020205020404" pitchFamily="49" charset="0"/>
              </a:rPr>
              <a:t>Many other top-like commands exist.</a:t>
            </a:r>
            <a:endParaRPr lang="en-US" sz="3200" dirty="0">
              <a:cs typeface="Courier New" panose="02070309020205020404" pitchFamily="49" charset="0"/>
            </a:endParaRPr>
          </a:p>
        </p:txBody>
      </p:sp>
    </p:spTree>
    <p:extLst>
      <p:ext uri="{BB962C8B-B14F-4D97-AF65-F5344CB8AC3E}">
        <p14:creationId xmlns:p14="http://schemas.microsoft.com/office/powerpoint/2010/main" val="82321252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Questions?</a:t>
            </a:r>
            <a:endParaRPr lang="en-US" sz="3200" dirty="0"/>
          </a:p>
        </p:txBody>
      </p:sp>
      <p:sp>
        <p:nvSpPr>
          <p:cNvPr id="3" name="Content Placeholder 2"/>
          <p:cNvSpPr>
            <a:spLocks noGrp="1"/>
          </p:cNvSpPr>
          <p:nvPr>
            <p:ph idx="1"/>
          </p:nvPr>
        </p:nvSpPr>
        <p:spPr/>
        <p:txBody>
          <a:bodyPr/>
          <a:lstStyle/>
          <a:p>
            <a:pPr marL="0" indent="0" algn="ctr">
              <a:buNone/>
            </a:pPr>
            <a:endParaRPr lang="en-US" sz="3200" dirty="0" smtClean="0">
              <a:cs typeface="Courier New" panose="02070309020205020404" pitchFamily="49" charset="0"/>
            </a:endParaRPr>
          </a:p>
          <a:p>
            <a:pPr marL="0" indent="0" algn="ctr">
              <a:buNone/>
            </a:pPr>
            <a:endParaRPr lang="en-US" sz="3200" dirty="0" smtClean="0">
              <a:cs typeface="Courier New" panose="02070309020205020404" pitchFamily="49" charset="0"/>
            </a:endParaRPr>
          </a:p>
          <a:p>
            <a:pPr marL="0" indent="0" algn="ctr">
              <a:buNone/>
            </a:pPr>
            <a:r>
              <a:rPr lang="en-US" sz="3200" dirty="0" smtClean="0">
                <a:cs typeface="Courier New" panose="02070309020205020404" pitchFamily="49" charset="0"/>
              </a:rPr>
              <a:t>Any questions?</a:t>
            </a:r>
          </a:p>
          <a:p>
            <a:endParaRPr lang="en-US" sz="3200" dirty="0">
              <a:cs typeface="Courier New" panose="02070309020205020404" pitchFamily="49" charset="0"/>
            </a:endParaRPr>
          </a:p>
        </p:txBody>
      </p:sp>
    </p:spTree>
    <p:extLst>
      <p:ext uri="{BB962C8B-B14F-4D97-AF65-F5344CB8AC3E}">
        <p14:creationId xmlns:p14="http://schemas.microsoft.com/office/powerpoint/2010/main" val="284018525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Other Topics</a:t>
            </a:r>
            <a:endParaRPr lang="en-US" sz="3200" dirty="0"/>
          </a:p>
        </p:txBody>
      </p:sp>
      <p:sp>
        <p:nvSpPr>
          <p:cNvPr id="3" name="Content Placeholder 2"/>
          <p:cNvSpPr>
            <a:spLocks noGrp="1"/>
          </p:cNvSpPr>
          <p:nvPr>
            <p:ph idx="1"/>
          </p:nvPr>
        </p:nvSpPr>
        <p:spPr/>
        <p:txBody>
          <a:bodyPr/>
          <a:lstStyle/>
          <a:p>
            <a:r>
              <a:rPr lang="en-US" sz="3200" dirty="0" smtClean="0">
                <a:cs typeface="Courier New" panose="02070309020205020404" pitchFamily="49" charset="0"/>
              </a:rPr>
              <a:t>This is the end of the slides proper</a:t>
            </a:r>
          </a:p>
          <a:p>
            <a:endParaRPr lang="en-US" sz="3200" dirty="0">
              <a:cs typeface="Courier New" panose="02070309020205020404" pitchFamily="49" charset="0"/>
            </a:endParaRPr>
          </a:p>
          <a:p>
            <a:r>
              <a:rPr lang="en-US" sz="3200" dirty="0" smtClean="0">
                <a:cs typeface="Courier New" panose="02070309020205020404" pitchFamily="49" charset="0"/>
              </a:rPr>
              <a:t>Many other commands and concepts that could be covered</a:t>
            </a:r>
          </a:p>
          <a:p>
            <a:endParaRPr lang="en-US" sz="3200" dirty="0">
              <a:cs typeface="Courier New" panose="02070309020205020404" pitchFamily="49" charset="0"/>
            </a:endParaRPr>
          </a:p>
          <a:p>
            <a:r>
              <a:rPr lang="en-US" sz="3200" dirty="0" smtClean="0">
                <a:cs typeface="Courier New" panose="02070309020205020404" pitchFamily="49" charset="0"/>
              </a:rPr>
              <a:t>Following slides just list possibilities</a:t>
            </a:r>
          </a:p>
          <a:p>
            <a:endParaRPr lang="en-US" sz="3200" dirty="0">
              <a:cs typeface="Courier New" panose="02070309020205020404" pitchFamily="49" charset="0"/>
            </a:endParaRPr>
          </a:p>
        </p:txBody>
      </p:sp>
    </p:spTree>
    <p:extLst>
      <p:ext uri="{BB962C8B-B14F-4D97-AF65-F5344CB8AC3E}">
        <p14:creationId xmlns:p14="http://schemas.microsoft.com/office/powerpoint/2010/main" val="242341971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Other Topics</a:t>
            </a:r>
            <a:endParaRPr lang="en-US" sz="3200" dirty="0"/>
          </a:p>
        </p:txBody>
      </p:sp>
      <p:sp>
        <p:nvSpPr>
          <p:cNvPr id="3" name="Content Placeholder 2"/>
          <p:cNvSpPr>
            <a:spLocks noGrp="1"/>
          </p:cNvSpPr>
          <p:nvPr>
            <p:ph idx="1"/>
          </p:nvPr>
        </p:nvSpPr>
        <p:spPr/>
        <p:txBody>
          <a:bodyPr/>
          <a:lstStyle/>
          <a:p>
            <a:r>
              <a:rPr lang="en-US" sz="3200" dirty="0" smtClean="0">
                <a:cs typeface="Courier New" panose="02070309020205020404" pitchFamily="49" charset="0"/>
              </a:rPr>
              <a:t>Environment variables</a:t>
            </a:r>
          </a:p>
          <a:p>
            <a:r>
              <a:rPr lang="en-US" sz="3200" dirty="0" smtClean="0">
                <a:cs typeface="Courier New" panose="02070309020205020404" pitchFamily="49" charset="0"/>
              </a:rPr>
              <a:t>$PATH</a:t>
            </a:r>
          </a:p>
          <a:p>
            <a:r>
              <a:rPr lang="en-US" sz="3200" dirty="0">
                <a:cs typeface="Courier New" panose="02070309020205020404" pitchFamily="49" charset="0"/>
              </a:rPr>
              <a:t>w</a:t>
            </a:r>
            <a:r>
              <a:rPr lang="en-US" sz="3200" dirty="0" smtClean="0">
                <a:cs typeface="Courier New" panose="02070309020205020404" pitchFamily="49" charset="0"/>
              </a:rPr>
              <a:t>hich</a:t>
            </a:r>
          </a:p>
          <a:p>
            <a:r>
              <a:rPr lang="en-US" sz="3200" dirty="0">
                <a:cs typeface="Courier New" panose="02070309020205020404" pitchFamily="49" charset="0"/>
              </a:rPr>
              <a:t>t</a:t>
            </a:r>
            <a:r>
              <a:rPr lang="en-US" sz="3200" dirty="0" smtClean="0">
                <a:cs typeface="Courier New" panose="02070309020205020404" pitchFamily="49" charset="0"/>
              </a:rPr>
              <a:t>ype</a:t>
            </a:r>
          </a:p>
        </p:txBody>
      </p:sp>
    </p:spTree>
    <p:extLst>
      <p:ext uri="{BB962C8B-B14F-4D97-AF65-F5344CB8AC3E}">
        <p14:creationId xmlns:p14="http://schemas.microsoft.com/office/powerpoint/2010/main" val="229517034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Other Topics</a:t>
            </a:r>
            <a:endParaRPr lang="en-US" sz="3200" dirty="0"/>
          </a:p>
        </p:txBody>
      </p:sp>
      <p:sp>
        <p:nvSpPr>
          <p:cNvPr id="3" name="Content Placeholder 2"/>
          <p:cNvSpPr>
            <a:spLocks noGrp="1"/>
          </p:cNvSpPr>
          <p:nvPr>
            <p:ph idx="1"/>
          </p:nvPr>
        </p:nvSpPr>
        <p:spPr/>
        <p:txBody>
          <a:bodyPr/>
          <a:lstStyle/>
          <a:p>
            <a:r>
              <a:rPr lang="en-US" sz="3200" dirty="0" smtClean="0">
                <a:cs typeface="Courier New" panose="02070309020205020404" pitchFamily="49" charset="0"/>
              </a:rPr>
              <a:t>More process control</a:t>
            </a:r>
          </a:p>
          <a:p>
            <a:r>
              <a:rPr lang="en-US" sz="3200" dirty="0" smtClean="0">
                <a:cs typeface="Courier New" panose="02070309020205020404" pitchFamily="49" charset="0"/>
              </a:rPr>
              <a:t>^z</a:t>
            </a:r>
          </a:p>
          <a:p>
            <a:r>
              <a:rPr lang="en-US" sz="3200" dirty="0" err="1" smtClean="0">
                <a:cs typeface="Courier New" panose="02070309020205020404" pitchFamily="49" charset="0"/>
              </a:rPr>
              <a:t>bg</a:t>
            </a:r>
            <a:r>
              <a:rPr lang="en-US" sz="3200" dirty="0" smtClean="0">
                <a:cs typeface="Courier New" panose="02070309020205020404" pitchFamily="49" charset="0"/>
              </a:rPr>
              <a:t>, </a:t>
            </a:r>
            <a:r>
              <a:rPr lang="en-US" sz="3200" dirty="0" err="1" smtClean="0">
                <a:cs typeface="Courier New" panose="02070309020205020404" pitchFamily="49" charset="0"/>
              </a:rPr>
              <a:t>fg</a:t>
            </a:r>
            <a:endParaRPr lang="en-US" sz="3200" dirty="0" smtClean="0">
              <a:cs typeface="Courier New" panose="02070309020205020404" pitchFamily="49" charset="0"/>
            </a:endParaRPr>
          </a:p>
          <a:p>
            <a:r>
              <a:rPr lang="en-US" sz="3200" dirty="0" smtClean="0">
                <a:cs typeface="Courier New" panose="02070309020205020404" pitchFamily="49" charset="0"/>
              </a:rPr>
              <a:t>jobs (command)</a:t>
            </a:r>
          </a:p>
          <a:p>
            <a:endParaRPr lang="en-US" sz="3200" dirty="0" smtClean="0">
              <a:cs typeface="Courier New" panose="02070309020205020404" pitchFamily="49" charset="0"/>
            </a:endParaRPr>
          </a:p>
          <a:p>
            <a:pPr marL="0" indent="0">
              <a:buNone/>
            </a:pPr>
            <a:endParaRPr lang="en-US" sz="3200" dirty="0" smtClean="0">
              <a:cs typeface="Courier New" panose="02070309020205020404" pitchFamily="49" charset="0"/>
            </a:endParaRPr>
          </a:p>
        </p:txBody>
      </p:sp>
    </p:spTree>
    <p:extLst>
      <p:ext uri="{BB962C8B-B14F-4D97-AF65-F5344CB8AC3E}">
        <p14:creationId xmlns:p14="http://schemas.microsoft.com/office/powerpoint/2010/main" val="215116973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Other Topics</a:t>
            </a:r>
            <a:endParaRPr lang="en-US" sz="3200" dirty="0"/>
          </a:p>
        </p:txBody>
      </p:sp>
      <p:sp>
        <p:nvSpPr>
          <p:cNvPr id="3" name="Content Placeholder 2"/>
          <p:cNvSpPr>
            <a:spLocks noGrp="1"/>
          </p:cNvSpPr>
          <p:nvPr>
            <p:ph idx="1"/>
          </p:nvPr>
        </p:nvSpPr>
        <p:spPr/>
        <p:txBody>
          <a:bodyPr/>
          <a:lstStyle/>
          <a:p>
            <a:r>
              <a:rPr lang="en-US" sz="3200" dirty="0" smtClean="0">
                <a:cs typeface="Courier New" panose="02070309020205020404" pitchFamily="49" charset="0"/>
              </a:rPr>
              <a:t>Standard directories</a:t>
            </a:r>
          </a:p>
          <a:p>
            <a:r>
              <a:rPr lang="en-US" sz="3200" dirty="0" smtClean="0">
                <a:cs typeface="Courier New" panose="02070309020205020404" pitchFamily="49" charset="0"/>
              </a:rPr>
              <a:t>bin</a:t>
            </a:r>
          </a:p>
          <a:p>
            <a:r>
              <a:rPr lang="en-US" sz="3200" dirty="0" err="1" smtClean="0">
                <a:cs typeface="Courier New" panose="02070309020205020404" pitchFamily="49" charset="0"/>
              </a:rPr>
              <a:t>dev</a:t>
            </a:r>
            <a:endParaRPr lang="en-US" sz="3200" dirty="0" smtClean="0">
              <a:cs typeface="Courier New" panose="02070309020205020404" pitchFamily="49" charset="0"/>
            </a:endParaRPr>
          </a:p>
          <a:p>
            <a:r>
              <a:rPr lang="en-US" sz="3200" dirty="0" err="1" smtClean="0">
                <a:cs typeface="Courier New" panose="02070309020205020404" pitchFamily="49" charset="0"/>
              </a:rPr>
              <a:t>etc</a:t>
            </a:r>
            <a:endParaRPr lang="en-US" sz="3200" dirty="0" smtClean="0">
              <a:cs typeface="Courier New" panose="02070309020205020404" pitchFamily="49" charset="0"/>
            </a:endParaRPr>
          </a:p>
          <a:p>
            <a:r>
              <a:rPr lang="en-US" sz="3200" dirty="0" err="1">
                <a:cs typeface="Courier New" panose="02070309020205020404" pitchFamily="49" charset="0"/>
              </a:rPr>
              <a:t>t</a:t>
            </a:r>
            <a:r>
              <a:rPr lang="en-US" sz="3200" dirty="0" err="1" smtClean="0">
                <a:cs typeface="Courier New" panose="02070309020205020404" pitchFamily="49" charset="0"/>
              </a:rPr>
              <a:t>mp</a:t>
            </a:r>
            <a:endParaRPr lang="en-US" sz="3200" dirty="0" smtClean="0">
              <a:cs typeface="Courier New" panose="02070309020205020404" pitchFamily="49" charset="0"/>
            </a:endParaRPr>
          </a:p>
          <a:p>
            <a:r>
              <a:rPr lang="en-US" sz="3200" dirty="0" err="1" smtClean="0">
                <a:cs typeface="Courier New" panose="02070309020205020404" pitchFamily="49" charset="0"/>
              </a:rPr>
              <a:t>usr</a:t>
            </a:r>
            <a:endParaRPr lang="en-US" sz="3200" dirty="0" smtClean="0">
              <a:cs typeface="Courier New" panose="02070309020205020404" pitchFamily="49" charset="0"/>
            </a:endParaRPr>
          </a:p>
          <a:p>
            <a:r>
              <a:rPr lang="en-US" sz="3200" dirty="0" err="1" smtClean="0">
                <a:cs typeface="Courier New" panose="02070309020205020404" pitchFamily="49" charset="0"/>
              </a:rPr>
              <a:t>var</a:t>
            </a:r>
            <a:endParaRPr lang="en-US" sz="3200" dirty="0" smtClean="0">
              <a:cs typeface="Courier New" panose="02070309020205020404" pitchFamily="49" charset="0"/>
            </a:endParaRPr>
          </a:p>
          <a:p>
            <a:endParaRPr lang="en-US" sz="3200" dirty="0" smtClean="0">
              <a:cs typeface="Courier New" panose="02070309020205020404" pitchFamily="49" charset="0"/>
            </a:endParaRPr>
          </a:p>
          <a:p>
            <a:pPr marL="0" indent="0">
              <a:buNone/>
            </a:pPr>
            <a:endParaRPr lang="en-US" sz="3200" dirty="0" smtClean="0">
              <a:cs typeface="Courier New" panose="02070309020205020404" pitchFamily="49" charset="0"/>
            </a:endParaRPr>
          </a:p>
        </p:txBody>
      </p:sp>
    </p:spTree>
    <p:extLst>
      <p:ext uri="{BB962C8B-B14F-4D97-AF65-F5344CB8AC3E}">
        <p14:creationId xmlns:p14="http://schemas.microsoft.com/office/powerpoint/2010/main" val="81658866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Other Topics</a:t>
            </a:r>
            <a:endParaRPr lang="en-US" sz="3200" dirty="0"/>
          </a:p>
        </p:txBody>
      </p:sp>
      <p:sp>
        <p:nvSpPr>
          <p:cNvPr id="3" name="Content Placeholder 2"/>
          <p:cNvSpPr>
            <a:spLocks noGrp="1"/>
          </p:cNvSpPr>
          <p:nvPr>
            <p:ph idx="1"/>
          </p:nvPr>
        </p:nvSpPr>
        <p:spPr/>
        <p:txBody>
          <a:bodyPr/>
          <a:lstStyle/>
          <a:p>
            <a:r>
              <a:rPr lang="en-US" sz="3200" dirty="0" smtClean="0">
                <a:cs typeface="Courier New" panose="02070309020205020404" pitchFamily="49" charset="0"/>
              </a:rPr>
              <a:t>File systems</a:t>
            </a:r>
          </a:p>
          <a:p>
            <a:r>
              <a:rPr lang="en-US" sz="3200" dirty="0" err="1">
                <a:cs typeface="Courier New" panose="02070309020205020404" pitchFamily="49" charset="0"/>
              </a:rPr>
              <a:t>d</a:t>
            </a:r>
            <a:r>
              <a:rPr lang="en-US" sz="3200" dirty="0" err="1" smtClean="0">
                <a:cs typeface="Courier New" panose="02070309020205020404" pitchFamily="49" charset="0"/>
              </a:rPr>
              <a:t>f</a:t>
            </a:r>
            <a:endParaRPr lang="en-US" sz="3200" dirty="0" smtClean="0">
              <a:cs typeface="Courier New" panose="02070309020205020404" pitchFamily="49" charset="0"/>
            </a:endParaRPr>
          </a:p>
          <a:p>
            <a:r>
              <a:rPr lang="en-US" sz="3200" dirty="0" smtClean="0">
                <a:cs typeface="Courier New" panose="02070309020205020404" pitchFamily="49" charset="0"/>
              </a:rPr>
              <a:t>Space usage</a:t>
            </a:r>
          </a:p>
          <a:p>
            <a:r>
              <a:rPr lang="en-US" sz="3200" dirty="0" smtClean="0">
                <a:cs typeface="Courier New" panose="02070309020205020404" pitchFamily="49" charset="0"/>
              </a:rPr>
              <a:t>du</a:t>
            </a:r>
          </a:p>
          <a:p>
            <a:pPr marL="0" indent="0">
              <a:buNone/>
            </a:pPr>
            <a:endParaRPr lang="en-US" sz="3200" dirty="0" smtClean="0">
              <a:cs typeface="Courier New" panose="02070309020205020404" pitchFamily="49" charset="0"/>
            </a:endParaRPr>
          </a:p>
        </p:txBody>
      </p:sp>
    </p:spTree>
    <p:extLst>
      <p:ext uri="{BB962C8B-B14F-4D97-AF65-F5344CB8AC3E}">
        <p14:creationId xmlns:p14="http://schemas.microsoft.com/office/powerpoint/2010/main" val="81658866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Other Topics</a:t>
            </a:r>
            <a:endParaRPr lang="en-US" sz="3200" dirty="0"/>
          </a:p>
        </p:txBody>
      </p:sp>
      <p:sp>
        <p:nvSpPr>
          <p:cNvPr id="3" name="Content Placeholder 2"/>
          <p:cNvSpPr>
            <a:spLocks noGrp="1"/>
          </p:cNvSpPr>
          <p:nvPr>
            <p:ph idx="1"/>
          </p:nvPr>
        </p:nvSpPr>
        <p:spPr/>
        <p:txBody>
          <a:bodyPr/>
          <a:lstStyle/>
          <a:p>
            <a:r>
              <a:rPr lang="en-US" sz="3200" dirty="0" smtClean="0">
                <a:cs typeface="Courier New" panose="02070309020205020404" pitchFamily="49" charset="0"/>
              </a:rPr>
              <a:t>Processes</a:t>
            </a:r>
          </a:p>
          <a:p>
            <a:r>
              <a:rPr lang="en-US" sz="3200" dirty="0">
                <a:cs typeface="Courier New" panose="02070309020205020404" pitchFamily="49" charset="0"/>
              </a:rPr>
              <a:t>f</a:t>
            </a:r>
            <a:r>
              <a:rPr lang="en-US" sz="3200" dirty="0" smtClean="0">
                <a:cs typeface="Courier New" panose="02070309020205020404" pitchFamily="49" charset="0"/>
              </a:rPr>
              <a:t>ork()</a:t>
            </a:r>
          </a:p>
          <a:p>
            <a:r>
              <a:rPr lang="en-US" sz="3200" dirty="0">
                <a:cs typeface="Courier New" panose="02070309020205020404" pitchFamily="49" charset="0"/>
              </a:rPr>
              <a:t>e</a:t>
            </a:r>
            <a:r>
              <a:rPr lang="en-US" sz="3200" dirty="0" smtClean="0">
                <a:cs typeface="Courier New" panose="02070309020205020404" pitchFamily="49" charset="0"/>
              </a:rPr>
              <a:t>xec()</a:t>
            </a:r>
          </a:p>
          <a:p>
            <a:r>
              <a:rPr lang="en-US" sz="3200" dirty="0" smtClean="0">
                <a:cs typeface="Courier New" panose="02070309020205020404" pitchFamily="49" charset="0"/>
              </a:rPr>
              <a:t>kill</a:t>
            </a:r>
          </a:p>
          <a:p>
            <a:pPr marL="0" indent="0">
              <a:buNone/>
            </a:pPr>
            <a:endParaRPr lang="en-US" sz="3200" dirty="0" smtClean="0">
              <a:cs typeface="Courier New" panose="02070309020205020404" pitchFamily="49" charset="0"/>
            </a:endParaRPr>
          </a:p>
        </p:txBody>
      </p:sp>
    </p:spTree>
    <p:extLst>
      <p:ext uri="{BB962C8B-B14F-4D97-AF65-F5344CB8AC3E}">
        <p14:creationId xmlns:p14="http://schemas.microsoft.com/office/powerpoint/2010/main" val="360623918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Other Topics</a:t>
            </a:r>
            <a:endParaRPr lang="en-US" sz="3200" dirty="0"/>
          </a:p>
        </p:txBody>
      </p:sp>
      <p:sp>
        <p:nvSpPr>
          <p:cNvPr id="3" name="Content Placeholder 2"/>
          <p:cNvSpPr>
            <a:spLocks noGrp="1"/>
          </p:cNvSpPr>
          <p:nvPr>
            <p:ph idx="1"/>
          </p:nvPr>
        </p:nvSpPr>
        <p:spPr/>
        <p:txBody>
          <a:bodyPr/>
          <a:lstStyle/>
          <a:p>
            <a:r>
              <a:rPr lang="en-US" sz="3200" dirty="0" smtClean="0">
                <a:cs typeface="Courier New" panose="02070309020205020404" pitchFamily="49" charset="0"/>
              </a:rPr>
              <a:t>Shell scripts</a:t>
            </a:r>
          </a:p>
          <a:p>
            <a:endParaRPr lang="en-US" sz="3200" dirty="0" smtClean="0">
              <a:cs typeface="Courier New" panose="02070309020205020404" pitchFamily="49" charset="0"/>
            </a:endParaRPr>
          </a:p>
          <a:p>
            <a:r>
              <a:rPr lang="en-US" sz="3200" dirty="0" smtClean="0">
                <a:cs typeface="Courier New" panose="02070309020205020404" pitchFamily="49" charset="0"/>
              </a:rPr>
              <a:t>Programming</a:t>
            </a:r>
          </a:p>
          <a:p>
            <a:pPr marL="0" indent="0">
              <a:buNone/>
            </a:pPr>
            <a:endParaRPr lang="en-US" sz="3200" dirty="0" smtClean="0">
              <a:cs typeface="Courier New" panose="02070309020205020404" pitchFamily="49" charset="0"/>
            </a:endParaRPr>
          </a:p>
          <a:p>
            <a:pPr marL="0" indent="0">
              <a:buNone/>
            </a:pPr>
            <a:endParaRPr lang="en-US" sz="3200" dirty="0" smtClean="0">
              <a:cs typeface="Courier New" panose="02070309020205020404" pitchFamily="49" charset="0"/>
            </a:endParaRPr>
          </a:p>
        </p:txBody>
      </p:sp>
    </p:spTree>
    <p:extLst>
      <p:ext uri="{BB962C8B-B14F-4D97-AF65-F5344CB8AC3E}">
        <p14:creationId xmlns:p14="http://schemas.microsoft.com/office/powerpoint/2010/main" val="1737840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20080416research-4">
  <a:themeElements>
    <a:clrScheme name="20080416research-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080416research-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20080416research-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080416research-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080416research-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080416research-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080416research-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080416research-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080416research-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080416research-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080416research-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080416research-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080416research-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080416research-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20080416research-4</Template>
  <TotalTime>0</TotalTime>
  <Words>1598</Words>
  <Application>Microsoft Office PowerPoint</Application>
  <PresentationFormat>On-screen Show (4:3)</PresentationFormat>
  <Paragraphs>636</Paragraphs>
  <Slides>98</Slides>
  <Notes>94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98</vt:i4>
      </vt:variant>
    </vt:vector>
  </HeadingPairs>
  <TitlesOfParts>
    <vt:vector size="100" baseType="lpstr">
      <vt:lpstr>20080416research-4</vt:lpstr>
      <vt:lpstr>Visio</vt:lpstr>
      <vt:lpstr>Introduction to Linux Workshop </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History</vt:lpstr>
      <vt:lpstr>History</vt:lpstr>
      <vt:lpstr>History</vt:lpstr>
      <vt:lpstr>History</vt:lpstr>
      <vt:lpstr>Design</vt:lpstr>
      <vt:lpstr>Design</vt:lpstr>
      <vt:lpstr>Design</vt:lpstr>
      <vt:lpstr>Access</vt:lpstr>
      <vt:lpstr>Access</vt:lpstr>
      <vt:lpstr>Access</vt:lpstr>
      <vt:lpstr>Access</vt:lpstr>
      <vt:lpstr>Access</vt:lpstr>
      <vt:lpstr>Prompt</vt:lpstr>
      <vt:lpstr>pwd</vt:lpstr>
      <vt:lpstr>Directory Path</vt:lpstr>
      <vt:lpstr>Directory Path</vt:lpstr>
      <vt:lpstr>ls</vt:lpstr>
      <vt:lpstr>cd</vt:lpstr>
      <vt:lpstr>ls</vt:lpstr>
      <vt:lpstr>cd</vt:lpstr>
      <vt:lpstr>..</vt:lpstr>
      <vt:lpstr>.</vt:lpstr>
      <vt:lpstr>ls -a</vt:lpstr>
      <vt:lpstr>~</vt:lpstr>
      <vt:lpstr>Paths</vt:lpstr>
      <vt:lpstr>cp</vt:lpstr>
      <vt:lpstr>rm</vt:lpstr>
      <vt:lpstr>cat</vt:lpstr>
      <vt:lpstr>mv</vt:lpstr>
      <vt:lpstr>mkdir</vt:lpstr>
      <vt:lpstr>rmdir</vt:lpstr>
      <vt:lpstr>who am i</vt:lpstr>
      <vt:lpstr>id, groups</vt:lpstr>
      <vt:lpstr>who</vt:lpstr>
      <vt:lpstr>w</vt:lpstr>
      <vt:lpstr>bash</vt:lpstr>
      <vt:lpstr>bash</vt:lpstr>
      <vt:lpstr>bash</vt:lpstr>
      <vt:lpstr>bash</vt:lpstr>
      <vt:lpstr>man</vt:lpstr>
      <vt:lpstr>ls -l</vt:lpstr>
      <vt:lpstr>File Type</vt:lpstr>
      <vt:lpstr>Permissions</vt:lpstr>
      <vt:lpstr>Links</vt:lpstr>
      <vt:lpstr>User</vt:lpstr>
      <vt:lpstr>Group</vt:lpstr>
      <vt:lpstr>Size</vt:lpstr>
      <vt:lpstr>Last Change Date</vt:lpstr>
      <vt:lpstr>Name</vt:lpstr>
      <vt:lpstr>Permissions</vt:lpstr>
      <vt:lpstr>Permissions</vt:lpstr>
      <vt:lpstr>Permissions</vt:lpstr>
      <vt:lpstr>Permissions</vt:lpstr>
      <vt:lpstr>Permissions</vt:lpstr>
      <vt:lpstr>Permissions</vt:lpstr>
      <vt:lpstr>Permissions</vt:lpstr>
      <vt:lpstr>date</vt:lpstr>
      <vt:lpstr>Output Redirection</vt:lpstr>
      <vt:lpstr>Output Redirection</vt:lpstr>
      <vt:lpstr>sort</vt:lpstr>
      <vt:lpstr>Input Redirection</vt:lpstr>
      <vt:lpstr>Input/Output Redirection</vt:lpstr>
      <vt:lpstr>Appending</vt:lpstr>
      <vt:lpstr>grep</vt:lpstr>
      <vt:lpstr>Pipes</vt:lpstr>
      <vt:lpstr>Editing</vt:lpstr>
      <vt:lpstr>nano</vt:lpstr>
      <vt:lpstr>less</vt:lpstr>
      <vt:lpstr>less</vt:lpstr>
      <vt:lpstr>sleep</vt:lpstr>
      <vt:lpstr>echo</vt:lpstr>
      <vt:lpstr>Multiple Commands</vt:lpstr>
      <vt:lpstr>Job Control</vt:lpstr>
      <vt:lpstr>Job Control</vt:lpstr>
      <vt:lpstr>exit</vt:lpstr>
      <vt:lpstr>ps</vt:lpstr>
      <vt:lpstr>ps</vt:lpstr>
      <vt:lpstr>ps</vt:lpstr>
      <vt:lpstr>top</vt:lpstr>
      <vt:lpstr>Questions?</vt:lpstr>
      <vt:lpstr>Other Topics</vt:lpstr>
      <vt:lpstr>Other Topics</vt:lpstr>
      <vt:lpstr>Other Topics</vt:lpstr>
      <vt:lpstr>Other Topics</vt:lpstr>
      <vt:lpstr>Other Topics</vt:lpstr>
      <vt:lpstr>Other Topics</vt:lpstr>
      <vt:lpstr>Other Topics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2015-02-27T00:33:02Z</dcterms:created>
  <dcterms:modified xsi:type="dcterms:W3CDTF">2015-02-27T00:33:31Z</dcterms:modified>
</cp:coreProperties>
</file>