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311" r:id="rId3"/>
    <p:sldId id="312" r:id="rId4"/>
    <p:sldId id="308" r:id="rId5"/>
    <p:sldId id="286" r:id="rId6"/>
    <p:sldId id="263" r:id="rId7"/>
    <p:sldId id="264" r:id="rId8"/>
    <p:sldId id="265" r:id="rId9"/>
    <p:sldId id="266" r:id="rId10"/>
    <p:sldId id="267" r:id="rId11"/>
    <p:sldId id="268" r:id="rId12"/>
    <p:sldId id="293" r:id="rId13"/>
    <p:sldId id="294" r:id="rId14"/>
    <p:sldId id="262" r:id="rId15"/>
    <p:sldId id="257" r:id="rId16"/>
    <p:sldId id="258" r:id="rId17"/>
    <p:sldId id="259" r:id="rId18"/>
    <p:sldId id="260" r:id="rId19"/>
    <p:sldId id="261" r:id="rId20"/>
    <p:sldId id="309" r:id="rId21"/>
    <p:sldId id="281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83" r:id="rId30"/>
    <p:sldId id="276" r:id="rId31"/>
    <p:sldId id="277" r:id="rId32"/>
    <p:sldId id="278" r:id="rId33"/>
    <p:sldId id="306" r:id="rId34"/>
    <p:sldId id="310" r:id="rId35"/>
    <p:sldId id="307" r:id="rId36"/>
    <p:sldId id="279" r:id="rId37"/>
    <p:sldId id="280" r:id="rId38"/>
    <p:sldId id="298" r:id="rId39"/>
    <p:sldId id="282" r:id="rId40"/>
    <p:sldId id="292" r:id="rId41"/>
    <p:sldId id="295" r:id="rId42"/>
    <p:sldId id="284" r:id="rId43"/>
    <p:sldId id="287" r:id="rId44"/>
    <p:sldId id="299" r:id="rId45"/>
    <p:sldId id="288" r:id="rId46"/>
    <p:sldId id="291" r:id="rId47"/>
    <p:sldId id="296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3" autoAdjust="0"/>
    <p:restoredTop sz="74050" autoAdjust="0"/>
  </p:normalViewPr>
  <p:slideViewPr>
    <p:cSldViewPr>
      <p:cViewPr>
        <p:scale>
          <a:sx n="76" d="100"/>
          <a:sy n="76" d="100"/>
        </p:scale>
        <p:origin x="-262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43" d="100"/>
          <a:sy n="143" d="100"/>
        </p:scale>
        <p:origin x="-4536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E55306-4250-47E4-AC27-4F9A47ACF976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FE2A2-CB53-4133-9C8B-04C453A9E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96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E2A2-CB53-4133-9C8B-04C453A9E1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541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E2A2-CB53-4133-9C8B-04C453A9E189}" type="slidenum">
              <a:rPr lang="en-US" smtClean="0"/>
              <a:t>12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230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E2A2-CB53-4133-9C8B-04C453A9E189}" type="slidenum">
              <a:rPr lang="en-US" smtClean="0"/>
              <a:t>13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71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E2A2-CB53-4133-9C8B-04C453A9E189}" type="slidenum">
              <a:rPr lang="en-US" smtClean="0"/>
              <a:t>14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385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E2A2-CB53-4133-9C8B-04C453A9E189}" type="slidenum">
              <a:rPr lang="en-US" smtClean="0"/>
              <a:t>15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468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E2A2-CB53-4133-9C8B-04C453A9E189}" type="slidenum">
              <a:rPr lang="en-US" smtClean="0"/>
              <a:t>16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1335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E2A2-CB53-4133-9C8B-04C453A9E189}" type="slidenum">
              <a:rPr lang="en-US" smtClean="0"/>
              <a:t>17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7747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E2A2-CB53-4133-9C8B-04C453A9E189}" type="slidenum">
              <a:rPr lang="en-US" smtClean="0"/>
              <a:t>18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685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E2A2-CB53-4133-9C8B-04C453A9E189}" type="slidenum">
              <a:rPr lang="en-US" smtClean="0"/>
              <a:t>19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293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E2A2-CB53-4133-9C8B-04C453A9E189}" type="slidenum">
              <a:rPr lang="en-US" smtClean="0"/>
              <a:t>20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596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E2A2-CB53-4133-9C8B-04C453A9E189}" type="slidenum">
              <a:rPr lang="en-US" smtClean="0"/>
              <a:t>21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18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E2A2-CB53-4133-9C8B-04C453A9E189}" type="slidenum">
              <a:rPr lang="en-US" smtClean="0"/>
              <a:t>4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040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E2A2-CB53-4133-9C8B-04C453A9E189}" type="slidenum">
              <a:rPr lang="en-US" smtClean="0"/>
              <a:t>22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484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E2A2-CB53-4133-9C8B-04C453A9E189}" type="slidenum">
              <a:rPr lang="en-US" smtClean="0"/>
              <a:t>23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43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E2A2-CB53-4133-9C8B-04C453A9E189}" type="slidenum">
              <a:rPr lang="en-US" smtClean="0"/>
              <a:t>24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503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E2A2-CB53-4133-9C8B-04C453A9E189}" type="slidenum">
              <a:rPr lang="en-US" smtClean="0"/>
              <a:t>25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781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E2A2-CB53-4133-9C8B-04C453A9E189}" type="slidenum">
              <a:rPr lang="en-US" smtClean="0"/>
              <a:t>26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790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E2A2-CB53-4133-9C8B-04C453A9E189}" type="slidenum">
              <a:rPr lang="en-US" smtClean="0"/>
              <a:t>27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7634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E2A2-CB53-4133-9C8B-04C453A9E189}" type="slidenum">
              <a:rPr lang="en-US" smtClean="0"/>
              <a:t>28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7679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E2A2-CB53-4133-9C8B-04C453A9E189}" type="slidenum">
              <a:rPr lang="en-US" smtClean="0"/>
              <a:t>29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8223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E2A2-CB53-4133-9C8B-04C453A9E189}" type="slidenum">
              <a:rPr lang="en-US" smtClean="0"/>
              <a:t>30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051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E2A2-CB53-4133-9C8B-04C453A9E189}" type="slidenum">
              <a:rPr lang="en-US" smtClean="0"/>
              <a:t>31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207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E2A2-CB53-4133-9C8B-04C453A9E189}" type="slidenum">
              <a:rPr lang="en-US" smtClean="0"/>
              <a:t>5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9699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E2A2-CB53-4133-9C8B-04C453A9E189}" type="slidenum">
              <a:rPr lang="en-US" smtClean="0"/>
              <a:t>32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357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E2A2-CB53-4133-9C8B-04C453A9E189}" type="slidenum">
              <a:rPr lang="en-US" smtClean="0"/>
              <a:t>33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098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E2A2-CB53-4133-9C8B-04C453A9E189}" type="slidenum">
              <a:rPr lang="en-US" smtClean="0"/>
              <a:t>34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122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E2A2-CB53-4133-9C8B-04C453A9E189}" type="slidenum">
              <a:rPr lang="en-US" smtClean="0"/>
              <a:t>35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552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E2A2-CB53-4133-9C8B-04C453A9E189}" type="slidenum">
              <a:rPr lang="en-US" smtClean="0"/>
              <a:t>36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056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E2A2-CB53-4133-9C8B-04C453A9E189}" type="slidenum">
              <a:rPr lang="en-US" smtClean="0"/>
              <a:t>37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825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E2A2-CB53-4133-9C8B-04C453A9E189}" type="slidenum">
              <a:rPr lang="en-US" smtClean="0"/>
              <a:t>38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0223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E2A2-CB53-4133-9C8B-04C453A9E189}" type="slidenum">
              <a:rPr lang="en-US" smtClean="0"/>
              <a:t>39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9751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E2A2-CB53-4133-9C8B-04C453A9E189}" type="slidenum">
              <a:rPr lang="en-US" smtClean="0"/>
              <a:t>40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688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F6520-103F-43DE-BDF1-E4D192942D20}" type="slidenum">
              <a:rPr lang="en-US" smtClean="0"/>
              <a:t>41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648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E2A2-CB53-4133-9C8B-04C453A9E189}" type="slidenum">
              <a:rPr lang="en-US" smtClean="0"/>
              <a:t>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45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E2A2-CB53-4133-9C8B-04C453A9E189}" type="slidenum">
              <a:rPr lang="en-US" smtClean="0"/>
              <a:t>42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9473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E2A2-CB53-4133-9C8B-04C453A9E189}" type="slidenum">
              <a:rPr lang="en-US" smtClean="0"/>
              <a:t>43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08369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E2A2-CB53-4133-9C8B-04C453A9E189}" type="slidenum">
              <a:rPr lang="en-US" smtClean="0"/>
              <a:t>44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3879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E2A2-CB53-4133-9C8B-04C453A9E189}" type="slidenum">
              <a:rPr lang="en-US" smtClean="0"/>
              <a:t>45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9655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E2A2-CB53-4133-9C8B-04C453A9E189}" type="slidenum">
              <a:rPr lang="en-US" smtClean="0"/>
              <a:t>46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914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E2A2-CB53-4133-9C8B-04C453A9E189}" type="slidenum">
              <a:rPr lang="en-US" smtClean="0"/>
              <a:t>47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288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E2A2-CB53-4133-9C8B-04C453A9E189}" type="slidenum">
              <a:rPr lang="en-US" smtClean="0"/>
              <a:t>7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74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E2A2-CB53-4133-9C8B-04C453A9E189}" type="slidenum">
              <a:rPr lang="en-US" smtClean="0"/>
              <a:t>8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57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E2A2-CB53-4133-9C8B-04C453A9E189}" type="slidenum">
              <a:rPr lang="en-US" smtClean="0"/>
              <a:t>9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668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E2A2-CB53-4133-9C8B-04C453A9E189}" type="slidenum">
              <a:rPr lang="en-US" smtClean="0"/>
              <a:t>10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236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E2A2-CB53-4133-9C8B-04C453A9E189}" type="slidenum">
              <a:rPr lang="en-US" smtClean="0"/>
              <a:t>11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82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8352-B24A-46A0-8495-3508E80F5F14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E2BC5-CAF6-4B11-98D9-CC9E80101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76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8352-B24A-46A0-8495-3508E80F5F14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E2BC5-CAF6-4B11-98D9-CC9E80101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669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8352-B24A-46A0-8495-3508E80F5F14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E2BC5-CAF6-4B11-98D9-CC9E80101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4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8352-B24A-46A0-8495-3508E80F5F14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E2BC5-CAF6-4B11-98D9-CC9E80101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82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8352-B24A-46A0-8495-3508E80F5F14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E2BC5-CAF6-4B11-98D9-CC9E80101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28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8352-B24A-46A0-8495-3508E80F5F14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E2BC5-CAF6-4B11-98D9-CC9E80101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78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8352-B24A-46A0-8495-3508E80F5F14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E2BC5-CAF6-4B11-98D9-CC9E80101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86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8352-B24A-46A0-8495-3508E80F5F14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E2BC5-CAF6-4B11-98D9-CC9E80101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69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8352-B24A-46A0-8495-3508E80F5F14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E2BC5-CAF6-4B11-98D9-CC9E80101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602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8352-B24A-46A0-8495-3508E80F5F14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E2BC5-CAF6-4B11-98D9-CC9E80101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932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8352-B24A-46A0-8495-3508E80F5F14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E2BC5-CAF6-4B11-98D9-CC9E80101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347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08352-B24A-46A0-8495-3508E80F5F14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E2BC5-CAF6-4B11-98D9-CC9E80101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313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18" Type="http://schemas.openxmlformats.org/officeDocument/2006/relationships/image" Target="../media/image2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17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7.jpeg"/><Relationship Id="rId20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19" Type="http://schemas.openxmlformats.org/officeDocument/2006/relationships/image" Target="../media/image30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inkercad.com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png"/><Relationship Id="rId10" Type="http://schemas.openxmlformats.org/officeDocument/2006/relationships/image" Target="../media/image62.jpeg"/><Relationship Id="rId4" Type="http://schemas.openxmlformats.org/officeDocument/2006/relationships/image" Target="../media/image56.png"/><Relationship Id="rId9" Type="http://schemas.openxmlformats.org/officeDocument/2006/relationships/image" Target="../media/image6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77975"/>
            <a:ext cx="7772400" cy="1470025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itchFamily="34" charset="0"/>
              </a:rPr>
              <a:t>3D Scanning for Printing</a:t>
            </a:r>
            <a:r>
              <a:rPr lang="en-US" sz="5400" b="1" dirty="0" smtClean="0">
                <a:latin typeface="Franklin Gothic Book" pitchFamily="34" charset="0"/>
              </a:rPr>
              <a:t/>
            </a:r>
            <a:br>
              <a:rPr lang="en-US" sz="5400" b="1" dirty="0" smtClean="0">
                <a:latin typeface="Franklin Gothic Book" pitchFamily="34" charset="0"/>
              </a:rPr>
            </a:br>
            <a:r>
              <a:rPr lang="en-US" b="1" i="1" dirty="0" smtClean="0">
                <a:latin typeface="Franklin Gothic Book" pitchFamily="34" charset="0"/>
              </a:rPr>
              <a:t>An Overview</a:t>
            </a:r>
            <a:endParaRPr lang="en-US" b="1" i="1" dirty="0">
              <a:latin typeface="Franklin Gothic Book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362200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>
                <a:latin typeface="Franklin Gothic Book" pitchFamily="34" charset="0"/>
              </a:rPr>
              <a:t>Will Vanti (wbv2101)</a:t>
            </a:r>
          </a:p>
          <a:p>
            <a:r>
              <a:rPr lang="en-US" dirty="0" smtClean="0">
                <a:latin typeface="Franklin Gothic Book" pitchFamily="34" charset="0"/>
              </a:rPr>
              <a:t>Digital Science Librarian</a:t>
            </a:r>
          </a:p>
          <a:p>
            <a:r>
              <a:rPr lang="en-US" dirty="0" smtClean="0">
                <a:latin typeface="Franklin Gothic Book" pitchFamily="34" charset="0"/>
              </a:rPr>
              <a:t>Science &amp; Engineering Library</a:t>
            </a:r>
          </a:p>
          <a:p>
            <a:r>
              <a:rPr lang="en-US" dirty="0" smtClean="0">
                <a:latin typeface="Franklin Gothic Book" pitchFamily="34" charset="0"/>
              </a:rPr>
              <a:t>Columbia University</a:t>
            </a:r>
            <a:endParaRPr lang="en-US" dirty="0"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37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0"/>
            <a:ext cx="385762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9175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7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7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634" y="-223024"/>
            <a:ext cx="8130435" cy="751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1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877" y="2329936"/>
            <a:ext cx="1371600" cy="18288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9867" y="2329936"/>
            <a:ext cx="1371600" cy="18288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370" y="2329936"/>
            <a:ext cx="1371600" cy="18288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386" y="2329936"/>
            <a:ext cx="1371600" cy="18288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5915" y="2329936"/>
            <a:ext cx="1371600" cy="18288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4958" y="2329936"/>
            <a:ext cx="1371600" cy="1828800"/>
          </a:xfrm>
          <a:prstGeom prst="rect">
            <a:avLst/>
          </a:prstGeom>
        </p:spPr>
      </p:pic>
      <p:grpSp>
        <p:nvGrpSpPr>
          <p:cNvPr id="79" name="Group 78"/>
          <p:cNvGrpSpPr/>
          <p:nvPr/>
        </p:nvGrpSpPr>
        <p:grpSpPr>
          <a:xfrm>
            <a:off x="134877" y="4267200"/>
            <a:ext cx="8881681" cy="1828800"/>
            <a:chOff x="134877" y="4191000"/>
            <a:chExt cx="8881681" cy="1828800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77" y="4191000"/>
              <a:ext cx="1371600" cy="1828800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9867" y="4191000"/>
              <a:ext cx="1371600" cy="1828800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3370" y="4191000"/>
              <a:ext cx="1371600" cy="1828800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5386" y="4191000"/>
              <a:ext cx="1371600" cy="182880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5915" y="4191000"/>
              <a:ext cx="1371600" cy="182880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44958" y="4191000"/>
              <a:ext cx="1371600" cy="1828800"/>
            </a:xfrm>
            <a:prstGeom prst="rect">
              <a:avLst/>
            </a:prstGeom>
          </p:spPr>
        </p:pic>
      </p:grpSp>
      <p:grpSp>
        <p:nvGrpSpPr>
          <p:cNvPr id="78" name="Group 77"/>
          <p:cNvGrpSpPr/>
          <p:nvPr/>
        </p:nvGrpSpPr>
        <p:grpSpPr>
          <a:xfrm>
            <a:off x="127443" y="381000"/>
            <a:ext cx="8889115" cy="1828800"/>
            <a:chOff x="127443" y="468872"/>
            <a:chExt cx="8889115" cy="1828800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443" y="468872"/>
              <a:ext cx="1371600" cy="182880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3920" y="468872"/>
              <a:ext cx="1371600" cy="182880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8910" y="468872"/>
              <a:ext cx="1371600" cy="182880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2413" y="468872"/>
              <a:ext cx="1371600" cy="1828800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4429" y="468872"/>
              <a:ext cx="1371600" cy="1828800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44958" y="468872"/>
              <a:ext cx="137160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885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9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81800" y="15240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Franklin Gothic Book" pitchFamily="34" charset="0"/>
              </a:rPr>
              <a:t>Meshmixer</a:t>
            </a:r>
            <a:endParaRPr lang="en-US" sz="2400" b="1" dirty="0"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8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1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4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1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b="1" dirty="0" smtClean="0">
                <a:latin typeface="Franklin Gothic Book" pitchFamily="34" charset="0"/>
              </a:rPr>
              <a:t>Software Mentioned</a:t>
            </a:r>
            <a:endParaRPr lang="en-US" b="1" dirty="0">
              <a:latin typeface="Franklin Gothic Boo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>
                <a:latin typeface="Franklin Gothic Book" pitchFamily="34" charset="0"/>
              </a:rPr>
              <a:t>Free</a:t>
            </a:r>
            <a:r>
              <a:rPr lang="en-US" dirty="0" smtClean="0">
                <a:latin typeface="Franklin Gothic Book" pitchFamily="34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latin typeface="Franklin Gothic Book" pitchFamily="34" charset="0"/>
              </a:rPr>
              <a:t>123D Catch </a:t>
            </a:r>
            <a:r>
              <a:rPr lang="en-US" sz="1600" dirty="0">
                <a:latin typeface="Franklin Gothic Book" pitchFamily="34" charset="0"/>
              </a:rPr>
              <a:t>http://www.123dapp.com/catch</a:t>
            </a:r>
            <a:endParaRPr lang="en-US" dirty="0" smtClean="0">
              <a:latin typeface="Franklin Gothic Book" pitchFamily="34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Franklin Gothic Book" pitchFamily="34" charset="0"/>
              </a:rPr>
              <a:t>Tinkercad</a:t>
            </a:r>
            <a:r>
              <a:rPr lang="en-US" dirty="0" smtClean="0">
                <a:latin typeface="Franklin Gothic Book" pitchFamily="34" charset="0"/>
              </a:rPr>
              <a:t> </a:t>
            </a:r>
            <a:r>
              <a:rPr lang="en-US" sz="1600" dirty="0" smtClean="0">
                <a:latin typeface="Franklin Gothic Book" pitchFamily="34" charset="0"/>
              </a:rPr>
              <a:t>http://www.tinkercad.com</a:t>
            </a:r>
          </a:p>
          <a:p>
            <a:pPr marL="0" indent="0">
              <a:buNone/>
            </a:pPr>
            <a:r>
              <a:rPr lang="en-US" dirty="0" err="1" smtClean="0">
                <a:latin typeface="Franklin Gothic Book" pitchFamily="34" charset="0"/>
              </a:rPr>
              <a:t>OpenSCAD</a:t>
            </a:r>
            <a:r>
              <a:rPr lang="en-US" dirty="0" smtClean="0">
                <a:latin typeface="Franklin Gothic Book" pitchFamily="34" charset="0"/>
              </a:rPr>
              <a:t> </a:t>
            </a:r>
            <a:r>
              <a:rPr lang="en-US" sz="1600" dirty="0" smtClean="0">
                <a:latin typeface="Franklin Gothic Book" pitchFamily="34" charset="0"/>
              </a:rPr>
              <a:t>http://www.openscad.org</a:t>
            </a:r>
          </a:p>
          <a:p>
            <a:pPr marL="0" indent="0">
              <a:buNone/>
            </a:pPr>
            <a:r>
              <a:rPr lang="en-US" dirty="0" err="1" smtClean="0">
                <a:latin typeface="Franklin Gothic Book" pitchFamily="34" charset="0"/>
              </a:rPr>
              <a:t>Meshmixer</a:t>
            </a:r>
            <a:r>
              <a:rPr lang="en-US" dirty="0">
                <a:latin typeface="Franklin Gothic Book" pitchFamily="34" charset="0"/>
              </a:rPr>
              <a:t> </a:t>
            </a:r>
            <a:r>
              <a:rPr lang="en-US" sz="1600" dirty="0">
                <a:latin typeface="Franklin Gothic Book" pitchFamily="34" charset="0"/>
              </a:rPr>
              <a:t>http://www.123dapp.com/meshmixer</a:t>
            </a:r>
            <a:endParaRPr lang="en-US" dirty="0">
              <a:latin typeface="Franklin Gothic Book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Franklin Gothic Book" pitchFamily="34" charset="0"/>
              </a:rPr>
              <a:t>Inventor </a:t>
            </a:r>
            <a:r>
              <a:rPr lang="en-US" sz="1600" dirty="0" smtClean="0">
                <a:latin typeface="Franklin Gothic Book" pitchFamily="34" charset="0"/>
              </a:rPr>
              <a:t>http</a:t>
            </a:r>
            <a:r>
              <a:rPr lang="en-US" sz="1600" dirty="0">
                <a:latin typeface="Franklin Gothic Book" pitchFamily="34" charset="0"/>
              </a:rPr>
              <a:t>://</a:t>
            </a:r>
            <a:r>
              <a:rPr lang="en-US" sz="1600" dirty="0" smtClean="0">
                <a:latin typeface="Franklin Gothic Book" pitchFamily="34" charset="0"/>
              </a:rPr>
              <a:t>www.autodesk.com/education/free-software/inventor-professional</a:t>
            </a:r>
          </a:p>
          <a:p>
            <a:pPr marL="0" indent="0">
              <a:buNone/>
            </a:pPr>
            <a:endParaRPr lang="en-US" sz="1600" dirty="0" smtClean="0"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525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899" y="228600"/>
            <a:ext cx="8583301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04316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32004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(video removed to reduce file size)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0012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6977" y="0"/>
            <a:ext cx="12333485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8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6976" y="0"/>
            <a:ext cx="12197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7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6976" y="381000"/>
            <a:ext cx="10842625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3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24400" y="-1676400"/>
            <a:ext cx="19381191" cy="1089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5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95501" y="-1219200"/>
            <a:ext cx="17077133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89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69107" y="-304800"/>
            <a:ext cx="14230944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79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33575" y="-228600"/>
            <a:ext cx="13688814" cy="7696200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 rot="16919049">
            <a:off x="2037586" y="3500395"/>
            <a:ext cx="685800" cy="1219200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1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511865" y="914400"/>
            <a:ext cx="2590800" cy="5068957"/>
            <a:chOff x="1295400" y="2057400"/>
            <a:chExt cx="1752600" cy="3429000"/>
          </a:xfr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4" name="Straight Connector 3"/>
            <p:cNvCxnSpPr/>
            <p:nvPr/>
          </p:nvCxnSpPr>
          <p:spPr>
            <a:xfrm>
              <a:off x="1295400" y="2057400"/>
              <a:ext cx="0" cy="342900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295400" y="5486400"/>
              <a:ext cx="1752600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048000" y="2057400"/>
              <a:ext cx="0" cy="342900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3614530" y="2209800"/>
            <a:ext cx="19149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Franklin Gothic Book" pitchFamily="34" charset="0"/>
              </a:rPr>
              <a:t>VS</a:t>
            </a:r>
            <a:endParaRPr lang="en-US" b="1" dirty="0">
              <a:latin typeface="Franklin Gothic Book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041334" y="914400"/>
            <a:ext cx="2590800" cy="5068957"/>
            <a:chOff x="5410200" y="2057400"/>
            <a:chExt cx="1752600" cy="3429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9" name="Straight Connector 8"/>
            <p:cNvCxnSpPr/>
            <p:nvPr/>
          </p:nvCxnSpPr>
          <p:spPr>
            <a:xfrm>
              <a:off x="5410200" y="2057400"/>
              <a:ext cx="0" cy="342900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5410200" y="5486400"/>
              <a:ext cx="1752600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162800" y="2057400"/>
              <a:ext cx="0" cy="342900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5410200" y="2057400"/>
              <a:ext cx="228600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934200" y="2057400"/>
              <a:ext cx="228600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638800" y="2057400"/>
              <a:ext cx="0" cy="312420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34200" y="2057400"/>
              <a:ext cx="0" cy="312420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638800" y="5181600"/>
              <a:ext cx="1295400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6350617" y="6096000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“watertight” models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6108454"/>
            <a:ext cx="220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No good for 3D printing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3029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b="1" dirty="0" smtClean="0">
                <a:latin typeface="Franklin Gothic Book" pitchFamily="34" charset="0"/>
              </a:rPr>
              <a:t>Software Mentioned</a:t>
            </a:r>
            <a:endParaRPr lang="en-US" b="1" dirty="0">
              <a:latin typeface="Franklin Gothic Boo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2837"/>
            <a:ext cx="8229600" cy="50593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i="1" dirty="0" smtClean="0">
                <a:latin typeface="Franklin Gothic Book" pitchFamily="34" charset="0"/>
              </a:rPr>
              <a:t>Available at the Science &amp; Engineering Library</a:t>
            </a:r>
            <a:r>
              <a:rPr lang="en-US" dirty="0" smtClean="0">
                <a:latin typeface="Franklin Gothic Book" pitchFamily="34" charset="0"/>
              </a:rPr>
              <a:t>:</a:t>
            </a:r>
          </a:p>
          <a:p>
            <a:pPr marL="0" indent="0">
              <a:buNone/>
            </a:pPr>
            <a:r>
              <a:rPr lang="en-US" dirty="0" smtClean="0">
                <a:latin typeface="Franklin Gothic Book" pitchFamily="34" charset="0"/>
              </a:rPr>
              <a:t>	Solidworks</a:t>
            </a:r>
          </a:p>
          <a:p>
            <a:pPr marL="0" indent="0">
              <a:buNone/>
            </a:pPr>
            <a:r>
              <a:rPr lang="en-US" dirty="0" smtClean="0">
                <a:latin typeface="Franklin Gothic Book" pitchFamily="34" charset="0"/>
              </a:rPr>
              <a:t>	AutoCAD</a:t>
            </a:r>
          </a:p>
          <a:p>
            <a:pPr marL="0" indent="0">
              <a:buNone/>
            </a:pPr>
            <a:r>
              <a:rPr lang="en-US" dirty="0" smtClean="0">
                <a:latin typeface="Franklin Gothic Book" pitchFamily="34" charset="0"/>
              </a:rPr>
              <a:t>	Inventor</a:t>
            </a:r>
          </a:p>
          <a:p>
            <a:pPr marL="0" indent="0">
              <a:buNone/>
            </a:pPr>
            <a:r>
              <a:rPr lang="en-US" dirty="0" smtClean="0">
                <a:latin typeface="Franklin Gothic Book" pitchFamily="34" charset="0"/>
              </a:rPr>
              <a:t>	Blender</a:t>
            </a:r>
          </a:p>
          <a:p>
            <a:pPr marL="0" indent="0">
              <a:buNone/>
            </a:pPr>
            <a:r>
              <a:rPr lang="en-US" dirty="0" smtClean="0">
                <a:latin typeface="Franklin Gothic Book" pitchFamily="34" charset="0"/>
              </a:rPr>
              <a:t>	Sketchup</a:t>
            </a:r>
          </a:p>
          <a:p>
            <a:pPr marL="0" indent="0">
              <a:buNone/>
            </a:pPr>
            <a:r>
              <a:rPr lang="en-US" dirty="0" smtClean="0">
                <a:latin typeface="Franklin Gothic Book" pitchFamily="34" charset="0"/>
              </a:rPr>
              <a:t>	Rhino 5</a:t>
            </a:r>
          </a:p>
          <a:p>
            <a:pPr marL="0" indent="0">
              <a:buNone/>
            </a:pPr>
            <a:endParaRPr lang="en-US" dirty="0" smtClean="0">
              <a:latin typeface="Franklin Gothic Book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Franklin Gothic Book" pitchFamily="34" charset="0"/>
              </a:rPr>
              <a:t>Check out more at </a:t>
            </a:r>
          </a:p>
          <a:p>
            <a:pPr marL="0" indent="0" algn="r">
              <a:buNone/>
            </a:pPr>
            <a:r>
              <a:rPr lang="en-US" sz="2400" dirty="0">
                <a:latin typeface="Franklin Gothic Book" pitchFamily="34" charset="0"/>
              </a:rPr>
              <a:t>http://library.columbia.edu/locations/dsc/software.html</a:t>
            </a:r>
            <a:endParaRPr lang="en-US" sz="2400" dirty="0" smtClean="0"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2034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7400" y="480060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Franklin Gothic Book" pitchFamily="34" charset="0"/>
              </a:rPr>
              <a:t>Meshmixer</a:t>
            </a:r>
            <a:endParaRPr lang="en-US" sz="4000" b="1" dirty="0"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69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5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5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8175" y="0"/>
            <a:ext cx="10680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6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14" y="1752600"/>
            <a:ext cx="8962572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88069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92006"/>
            <a:ext cx="8534400" cy="6475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245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295693" y="4876800"/>
            <a:ext cx="1752600" cy="152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352995" y="5029200"/>
            <a:ext cx="161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1,109,898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56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295693" y="4876800"/>
            <a:ext cx="1752600" cy="152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934200" y="4114800"/>
            <a:ext cx="161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676,352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5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4000"/>
            <a:ext cx="9144000" cy="40142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304800"/>
            <a:ext cx="7772400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Franklin Gothic Book" pitchFamily="34" charset="0"/>
              </a:rPr>
              <a:t>The “Rules”</a:t>
            </a:r>
            <a:endParaRPr lang="en-US" sz="5400" b="1" dirty="0">
              <a:latin typeface="Franklin Gothic Boo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6248400"/>
            <a:ext cx="838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From: </a:t>
            </a:r>
            <a:r>
              <a:rPr lang="en-US" sz="1400" i="1" dirty="0" smtClean="0"/>
              <a:t>Watertight </a:t>
            </a:r>
            <a:r>
              <a:rPr lang="en-US" sz="1400" i="1" dirty="0"/>
              <a:t>Mesh Certification </a:t>
            </a:r>
            <a:r>
              <a:rPr lang="en-US" sz="1050" i="1" dirty="0">
                <a:latin typeface="Franklin Gothic Book" pitchFamily="34" charset="0"/>
              </a:rPr>
              <a:t>http://syndesia.businesscatalyst.com/watertightmesh-certification.html</a:t>
            </a:r>
          </a:p>
        </p:txBody>
      </p:sp>
    </p:spTree>
    <p:extLst>
      <p:ext uri="{BB962C8B-B14F-4D97-AF65-F5344CB8AC3E}">
        <p14:creationId xmlns:p14="http://schemas.microsoft.com/office/powerpoint/2010/main" val="248376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3810000"/>
            <a:ext cx="7162800" cy="8309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Franklin Gothic Book" pitchFamily="34" charset="0"/>
                <a:hlinkClick r:id="rId3"/>
              </a:rPr>
              <a:t>http://www.tinkercad.com</a:t>
            </a:r>
            <a:endParaRPr lang="en-US" sz="4800" b="1" dirty="0">
              <a:solidFill>
                <a:srgbClr val="FFFF00"/>
              </a:solidFill>
              <a:latin typeface="Franklin Gothic Boo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1524000"/>
            <a:ext cx="7162800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 smtClean="0">
                <a:latin typeface="Franklin Gothic Book" pitchFamily="34" charset="0"/>
              </a:rPr>
              <a:t>Tinkercad</a:t>
            </a:r>
            <a:endParaRPr lang="en-US" sz="9600" b="1" dirty="0"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87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603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0600" y="1524000"/>
            <a:ext cx="7162800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 smtClean="0">
                <a:latin typeface="Franklin Gothic Book" pitchFamily="34" charset="0"/>
              </a:rPr>
              <a:t>OpenSCAD</a:t>
            </a:r>
            <a:endParaRPr lang="en-US" sz="9600" b="1" dirty="0"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40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76200"/>
            <a:ext cx="883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effectLst>
                  <a:innerShdw blurRad="63500" dist="50800" dir="5400000">
                    <a:schemeClr val="bg1">
                      <a:alpha val="50000"/>
                    </a:scheme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Software</a:t>
            </a:r>
            <a:endParaRPr lang="en-US" sz="5400" b="1" dirty="0">
              <a:effectLst>
                <a:innerShdw blurRad="63500" dist="50800" dir="5400000">
                  <a:schemeClr val="bg1">
                    <a:alpha val="50000"/>
                  </a:scheme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400800" y="1828800"/>
            <a:ext cx="1371600" cy="4078109"/>
            <a:chOff x="7020431" y="1617036"/>
            <a:chExt cx="1371600" cy="4078109"/>
          </a:xfrm>
        </p:grpSpPr>
        <p:grpSp>
          <p:nvGrpSpPr>
            <p:cNvPr id="23" name="Group 22"/>
            <p:cNvGrpSpPr/>
            <p:nvPr/>
          </p:nvGrpSpPr>
          <p:grpSpPr>
            <a:xfrm>
              <a:off x="7096631" y="1617036"/>
              <a:ext cx="1219200" cy="1289584"/>
              <a:chOff x="4953000" y="2554395"/>
              <a:chExt cx="1219200" cy="1289584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05400" y="2554395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4953000" y="3462979"/>
                <a:ext cx="1219200" cy="381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 smtClean="0"/>
                  <a:t>FreeCAD</a:t>
                </a:r>
                <a:endParaRPr lang="en-US" dirty="0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7096631" y="4411413"/>
              <a:ext cx="1219200" cy="1283732"/>
              <a:chOff x="7102929" y="4411413"/>
              <a:chExt cx="1219200" cy="1283732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55329" y="4411413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7102929" y="5325813"/>
                <a:ext cx="121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 smtClean="0"/>
                  <a:t>Tinkercad</a:t>
                </a:r>
                <a:endParaRPr lang="en-US" dirty="0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7020431" y="3017151"/>
              <a:ext cx="1371600" cy="1283732"/>
              <a:chOff x="7026729" y="3002630"/>
              <a:chExt cx="1371600" cy="1283732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95458" y="3002630"/>
                <a:ext cx="1034142" cy="914400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7026729" y="3917030"/>
                <a:ext cx="1371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 smtClean="0"/>
                  <a:t>OpenSCAD</a:t>
                </a:r>
                <a:endParaRPr lang="en-US" dirty="0"/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584201" y="1935737"/>
            <a:ext cx="1295400" cy="1293178"/>
            <a:chOff x="604388" y="1981200"/>
            <a:chExt cx="1295400" cy="129317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749" y="1981200"/>
              <a:ext cx="944678" cy="9144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04388" y="2905046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AutoCAD</a:t>
              </a:r>
              <a:endParaRPr lang="en-US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84201" y="4143315"/>
            <a:ext cx="1295400" cy="1283732"/>
            <a:chOff x="604388" y="3962400"/>
            <a:chExt cx="1295400" cy="128373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3833" y="3962400"/>
              <a:ext cx="956511" cy="9144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04388" y="4876800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Rhino 5</a:t>
              </a:r>
              <a:endParaRPr lang="en-US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996683" y="5181600"/>
            <a:ext cx="1600200" cy="1283732"/>
            <a:chOff x="4473129" y="4101696"/>
            <a:chExt cx="1600200" cy="128373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94974" y="4101696"/>
              <a:ext cx="956511" cy="91440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473129" y="5016096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3D Studio Max</a:t>
              </a:r>
              <a:endParaRPr lang="en-US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093745" y="5040868"/>
            <a:ext cx="956511" cy="1283732"/>
            <a:chOff x="3386889" y="1990646"/>
            <a:chExt cx="956511" cy="128373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6889" y="1990646"/>
              <a:ext cx="956511" cy="9144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407944" y="2905046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Blender</a:t>
              </a:r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962400" y="1600200"/>
            <a:ext cx="1219200" cy="1308922"/>
            <a:chOff x="3075572" y="2977440"/>
            <a:chExt cx="1219200" cy="130892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6917" y="2977440"/>
              <a:ext cx="956511" cy="9144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075572" y="3917030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SketchUp</a:t>
              </a:r>
              <a:endParaRPr lang="en-US" dirty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470077" y="1278523"/>
            <a:ext cx="3053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Digital Science Center</a:t>
            </a:r>
            <a:endParaRPr lang="en-US" sz="1600" b="1" dirty="0">
              <a:solidFill>
                <a:schemeClr val="tx2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99625" y="1524000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Free!</a:t>
            </a:r>
            <a:endParaRPr lang="en-US" sz="1600" b="1" dirty="0">
              <a:solidFill>
                <a:srgbClr val="FF0000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81000" y="1219200"/>
            <a:ext cx="5105400" cy="5410200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733800" y="1447800"/>
            <a:ext cx="5105400" cy="4953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3906455" y="3228415"/>
            <a:ext cx="1331090" cy="1572185"/>
            <a:chOff x="3926710" y="3152215"/>
            <a:chExt cx="1331090" cy="157218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8903" y="3152215"/>
              <a:ext cx="875663" cy="92095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926710" y="4078069"/>
              <a:ext cx="13310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Autodesk Inventor</a:t>
              </a:r>
              <a:endParaRPr lang="en-US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120121" y="2911618"/>
            <a:ext cx="1295400" cy="1326178"/>
            <a:chOff x="1905001" y="1862554"/>
            <a:chExt cx="1295400" cy="1326178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6254" y="1862554"/>
              <a:ext cx="932894" cy="932894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905001" y="2819400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SolidWorks</a:t>
              </a:r>
              <a:endParaRPr lang="en-US" dirty="0"/>
            </a:p>
          </p:txBody>
        </p:sp>
      </p:grpSp>
      <p:sp>
        <p:nvSpPr>
          <p:cNvPr id="40" name="Down Arrow 39"/>
          <p:cNvSpPr/>
          <p:nvPr/>
        </p:nvSpPr>
        <p:spPr>
          <a:xfrm rot="18712673">
            <a:off x="1804366" y="3460293"/>
            <a:ext cx="457200" cy="457200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own Arrow 40"/>
          <p:cNvSpPr/>
          <p:nvPr/>
        </p:nvSpPr>
        <p:spPr>
          <a:xfrm rot="18712673">
            <a:off x="3626930" y="3961238"/>
            <a:ext cx="457200" cy="457200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own Arrow 41"/>
          <p:cNvSpPr/>
          <p:nvPr/>
        </p:nvSpPr>
        <p:spPr>
          <a:xfrm rot="18712673">
            <a:off x="6172200" y="4506305"/>
            <a:ext cx="457200" cy="457200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Down Arrow 42"/>
          <p:cNvSpPr/>
          <p:nvPr/>
        </p:nvSpPr>
        <p:spPr>
          <a:xfrm rot="18712673">
            <a:off x="6077991" y="3602861"/>
            <a:ext cx="457200" cy="457200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5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49556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5486400"/>
            <a:ext cx="8001000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Franklin Gothic Book" pitchFamily="34" charset="0"/>
              </a:rPr>
              <a:t>Use clio.columbia.edu</a:t>
            </a:r>
            <a:endParaRPr lang="en-US" sz="5400" b="1" dirty="0"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09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28600"/>
            <a:ext cx="8382000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Franklin Gothic Book" pitchFamily="34" charset="0"/>
              </a:rPr>
              <a:t>[software name] + lynda.com</a:t>
            </a:r>
            <a:endParaRPr lang="en-US" sz="4800" b="1" dirty="0">
              <a:latin typeface="Franklin Gothic Book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" y="1073067"/>
            <a:ext cx="8001000" cy="549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28600"/>
            <a:ext cx="8382000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Franklin Gothic Book" pitchFamily="34" charset="0"/>
              </a:rPr>
              <a:t>[software name] + lynda.com</a:t>
            </a:r>
            <a:endParaRPr lang="en-US" sz="4800" b="1" dirty="0">
              <a:latin typeface="Franklin Gothic Book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"/>
            <a:ext cx="9144000" cy="463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8600"/>
            <a:ext cx="8382000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Franklin Gothic Book" pitchFamily="34" charset="0"/>
              </a:rPr>
              <a:t>clio.columbia.edu/</a:t>
            </a:r>
            <a:r>
              <a:rPr lang="en-US" sz="4800" b="1" dirty="0" err="1" smtClean="0">
                <a:latin typeface="Franklin Gothic Book" pitchFamily="34" charset="0"/>
              </a:rPr>
              <a:t>ebooks</a:t>
            </a:r>
            <a:endParaRPr lang="en-US" sz="4800" b="1" dirty="0">
              <a:latin typeface="Franklin Gothic Book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3000"/>
            <a:ext cx="9144000" cy="531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6103" y="613320"/>
            <a:ext cx="3631794" cy="36317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61950" y="4778514"/>
            <a:ext cx="8420100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3dprint@libraries.cul.columbia.edu</a:t>
            </a:r>
          </a:p>
          <a:p>
            <a:pPr algn="ctr"/>
            <a:endParaRPr lang="en-US" sz="32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en-US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http://3dprint.cul.columbia.edu</a:t>
            </a:r>
            <a:endParaRPr lang="en-US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49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0100" y="3609662"/>
            <a:ext cx="769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We’re here to help.</a:t>
            </a:r>
            <a:endParaRPr lang="en-US" sz="5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4804037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ref-sci@columbia.edu</a:t>
            </a:r>
            <a:endParaRPr lang="en-US" sz="4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74134" y="1217145"/>
            <a:ext cx="8230439" cy="1907055"/>
            <a:chOff x="474134" y="1217145"/>
            <a:chExt cx="8230439" cy="190705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6576" y="1225612"/>
              <a:ext cx="1211929" cy="1500753"/>
            </a:xfrm>
            <a:prstGeom prst="rect">
              <a:avLst/>
            </a:prstGeom>
            <a:ln w="22225">
              <a:solidFill>
                <a:schemeClr val="bg1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6159140" y="27432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Krystie</a:t>
              </a:r>
              <a:endParaRPr lang="en-US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9298" y="1234030"/>
              <a:ext cx="1211929" cy="1500753"/>
            </a:xfrm>
            <a:prstGeom prst="rect">
              <a:avLst/>
            </a:prstGeom>
            <a:ln w="22225">
              <a:solidFill>
                <a:schemeClr val="bg1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519813" y="2754868"/>
              <a:ext cx="11308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Amanda</a:t>
              </a:r>
              <a:endParaRPr lang="en-US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5769" y="1225612"/>
              <a:ext cx="1206265" cy="1500753"/>
            </a:xfrm>
            <a:prstGeom prst="rect">
              <a:avLst/>
            </a:prstGeom>
            <a:noFill/>
            <a:ln w="22225">
              <a:solidFill>
                <a:schemeClr val="bg1"/>
              </a:solidFill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3320635" y="2754868"/>
              <a:ext cx="1136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Jennifer</a:t>
              </a:r>
              <a:endParaRPr lang="en-US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6172" y="1225612"/>
              <a:ext cx="1206266" cy="1500753"/>
            </a:xfrm>
            <a:prstGeom prst="rect">
              <a:avLst/>
            </a:prstGeom>
            <a:ln w="22225">
              <a:solidFill>
                <a:schemeClr val="bg1"/>
              </a:solidFill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4755905" y="27432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Jim</a:t>
              </a:r>
              <a:endParaRPr lang="en-US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85365" y="1225612"/>
              <a:ext cx="1206266" cy="1500753"/>
            </a:xfrm>
            <a:prstGeom prst="rect">
              <a:avLst/>
            </a:prstGeom>
            <a:ln w="22225">
              <a:solidFill>
                <a:schemeClr val="bg1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1955098" y="27432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Ellie</a:t>
              </a:r>
              <a:endParaRPr lang="en-US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92645" y="1225612"/>
              <a:ext cx="1211928" cy="1500753"/>
            </a:xfrm>
            <a:prstGeom prst="rect">
              <a:avLst/>
            </a:prstGeom>
            <a:ln w="22225">
              <a:solidFill>
                <a:schemeClr val="bg1"/>
              </a:solidFill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7565209" y="2743200"/>
              <a:ext cx="1066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Verdana" pitchFamily="34" charset="0"/>
                  <a:ea typeface="Verdana" pitchFamily="34" charset="0"/>
                  <a:cs typeface="Verdana" pitchFamily="34" charset="0"/>
                </a:rPr>
                <a:t>Will</a:t>
              </a:r>
              <a:endParaRPr lang="en-US" dirty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74134" y="1225612"/>
              <a:ext cx="1211929" cy="1517588"/>
            </a:xfrm>
            <a:prstGeom prst="rect">
              <a:avLst/>
            </a:prstGeom>
            <a:noFill/>
            <a:ln w="4445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879602" y="1219200"/>
              <a:ext cx="1211929" cy="1517588"/>
            </a:xfrm>
            <a:prstGeom prst="rect">
              <a:avLst/>
            </a:prstGeom>
            <a:noFill/>
            <a:ln w="4445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283871" y="1217145"/>
              <a:ext cx="1211929" cy="1517588"/>
            </a:xfrm>
            <a:prstGeom prst="rect">
              <a:avLst/>
            </a:prstGeom>
            <a:noFill/>
            <a:ln w="4445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682068" y="1219200"/>
              <a:ext cx="1211929" cy="1517588"/>
            </a:xfrm>
            <a:prstGeom prst="rect">
              <a:avLst/>
            </a:prstGeom>
            <a:noFill/>
            <a:ln w="4445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077870" y="1217145"/>
              <a:ext cx="1211929" cy="1517588"/>
            </a:xfrm>
            <a:prstGeom prst="rect">
              <a:avLst/>
            </a:prstGeom>
            <a:noFill/>
            <a:ln w="4445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483338" y="1219200"/>
              <a:ext cx="1211929" cy="1517588"/>
            </a:xfrm>
            <a:prstGeom prst="rect">
              <a:avLst/>
            </a:prstGeom>
            <a:noFill/>
            <a:ln w="4445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6724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43000"/>
            <a:ext cx="9144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1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7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5" y="0"/>
            <a:ext cx="385762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0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0"/>
            <a:ext cx="385762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96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0"/>
            <a:ext cx="385762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775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5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1322</TotalTime>
  <Words>188</Words>
  <Application>Microsoft Office PowerPoint</Application>
  <PresentationFormat>On-screen Show (4:3)</PresentationFormat>
  <Paragraphs>109</Paragraphs>
  <Slides>47</Slides>
  <Notes>45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3D Scanning for Printing An Overview</vt:lpstr>
      <vt:lpstr>Software Mentioned</vt:lpstr>
      <vt:lpstr>Software Mentioned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LITO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B. Vanti</dc:creator>
  <cp:lastModifiedBy> </cp:lastModifiedBy>
  <cp:revision>49</cp:revision>
  <dcterms:created xsi:type="dcterms:W3CDTF">2015-10-26T15:29:20Z</dcterms:created>
  <dcterms:modified xsi:type="dcterms:W3CDTF">2015-11-12T17:03:42Z</dcterms:modified>
</cp:coreProperties>
</file>